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8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61.jpg" ContentType="image/jpg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672" r:id="rId2"/>
    <p:sldMasterId id="2147483737" r:id="rId3"/>
    <p:sldMasterId id="2147483751" r:id="rId4"/>
    <p:sldMasterId id="2147483823" r:id="rId5"/>
    <p:sldMasterId id="2147483835" r:id="rId6"/>
    <p:sldMasterId id="2147483847" r:id="rId7"/>
    <p:sldMasterId id="2147483859" r:id="rId8"/>
    <p:sldMasterId id="2147483871" r:id="rId9"/>
  </p:sldMasterIdLst>
  <p:notesMasterIdLst>
    <p:notesMasterId r:id="rId43"/>
  </p:notesMasterIdLst>
  <p:sldIdLst>
    <p:sldId id="336" r:id="rId10"/>
    <p:sldId id="357" r:id="rId11"/>
    <p:sldId id="356" r:id="rId12"/>
    <p:sldId id="259" r:id="rId13"/>
    <p:sldId id="279" r:id="rId14"/>
    <p:sldId id="337" r:id="rId15"/>
    <p:sldId id="261" r:id="rId16"/>
    <p:sldId id="263" r:id="rId17"/>
    <p:sldId id="265" r:id="rId18"/>
    <p:sldId id="361" r:id="rId19"/>
    <p:sldId id="277" r:id="rId20"/>
    <p:sldId id="268" r:id="rId21"/>
    <p:sldId id="275" r:id="rId22"/>
    <p:sldId id="270" r:id="rId23"/>
    <p:sldId id="271" r:id="rId24"/>
    <p:sldId id="272" r:id="rId25"/>
    <p:sldId id="280" r:id="rId26"/>
    <p:sldId id="353" r:id="rId27"/>
    <p:sldId id="355" r:id="rId28"/>
    <p:sldId id="281" r:id="rId29"/>
    <p:sldId id="282" r:id="rId30"/>
    <p:sldId id="283" r:id="rId31"/>
    <p:sldId id="284" r:id="rId32"/>
    <p:sldId id="351" r:id="rId33"/>
    <p:sldId id="348" r:id="rId34"/>
    <p:sldId id="349" r:id="rId35"/>
    <p:sldId id="350" r:id="rId36"/>
    <p:sldId id="292" r:id="rId37"/>
    <p:sldId id="359" r:id="rId38"/>
    <p:sldId id="360" r:id="rId39"/>
    <p:sldId id="294" r:id="rId40"/>
    <p:sldId id="352" r:id="rId41"/>
    <p:sldId id="295" r:id="rId42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F1070"/>
    <a:srgbClr val="CC9900"/>
    <a:srgbClr val="FFFF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9" autoAdjust="0"/>
    <p:restoredTop sz="90842" autoAdjust="0"/>
  </p:normalViewPr>
  <p:slideViewPr>
    <p:cSldViewPr snapToGrid="0" snapToObjects="1">
      <p:cViewPr varScale="1">
        <p:scale>
          <a:sx n="122" d="100"/>
          <a:sy n="122" d="100"/>
        </p:scale>
        <p:origin x="1530" y="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4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image" Target="../media/image51.wmf"/><Relationship Id="rId7" Type="http://schemas.openxmlformats.org/officeDocument/2006/relationships/image" Target="../media/image36.wmf"/><Relationship Id="rId12" Type="http://schemas.openxmlformats.org/officeDocument/2006/relationships/image" Target="../media/image41.wmf"/><Relationship Id="rId2" Type="http://schemas.openxmlformats.org/officeDocument/2006/relationships/image" Target="../media/image50.wmf"/><Relationship Id="rId1" Type="http://schemas.openxmlformats.org/officeDocument/2006/relationships/image" Target="../media/image45.wmf"/><Relationship Id="rId6" Type="http://schemas.openxmlformats.org/officeDocument/2006/relationships/image" Target="../media/image35.wmf"/><Relationship Id="rId11" Type="http://schemas.openxmlformats.org/officeDocument/2006/relationships/image" Target="../media/image40.wmf"/><Relationship Id="rId5" Type="http://schemas.openxmlformats.org/officeDocument/2006/relationships/image" Target="../media/image34.wmf"/><Relationship Id="rId10" Type="http://schemas.openxmlformats.org/officeDocument/2006/relationships/image" Target="../media/image39.wmf"/><Relationship Id="rId4" Type="http://schemas.openxmlformats.org/officeDocument/2006/relationships/image" Target="../media/image33.wmf"/><Relationship Id="rId9" Type="http://schemas.openxmlformats.org/officeDocument/2006/relationships/image" Target="../media/image3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image" Target="../media/image66.wmf"/><Relationship Id="rId7" Type="http://schemas.openxmlformats.org/officeDocument/2006/relationships/image" Target="../media/image70.wmf"/><Relationship Id="rId2" Type="http://schemas.openxmlformats.org/officeDocument/2006/relationships/image" Target="../media/image20.wmf"/><Relationship Id="rId1" Type="http://schemas.openxmlformats.org/officeDocument/2006/relationships/image" Target="../media/image65.wmf"/><Relationship Id="rId6" Type="http://schemas.openxmlformats.org/officeDocument/2006/relationships/image" Target="../media/image69.wmf"/><Relationship Id="rId5" Type="http://schemas.openxmlformats.org/officeDocument/2006/relationships/image" Target="../media/image68.wmf"/><Relationship Id="rId10" Type="http://schemas.openxmlformats.org/officeDocument/2006/relationships/image" Target="../media/image73.wmf"/><Relationship Id="rId4" Type="http://schemas.openxmlformats.org/officeDocument/2006/relationships/image" Target="../media/image67.wmf"/><Relationship Id="rId9" Type="http://schemas.openxmlformats.org/officeDocument/2006/relationships/image" Target="../media/image72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image" Target="../media/image71.wmf"/><Relationship Id="rId7" Type="http://schemas.openxmlformats.org/officeDocument/2006/relationships/image" Target="../media/image6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6" Type="http://schemas.openxmlformats.org/officeDocument/2006/relationships/image" Target="../media/image20.wmf"/><Relationship Id="rId5" Type="http://schemas.openxmlformats.org/officeDocument/2006/relationships/image" Target="../media/image65.wmf"/><Relationship Id="rId4" Type="http://schemas.openxmlformats.org/officeDocument/2006/relationships/image" Target="../media/image72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6" Type="http://schemas.openxmlformats.org/officeDocument/2006/relationships/image" Target="../media/image80.wmf"/><Relationship Id="rId5" Type="http://schemas.openxmlformats.org/officeDocument/2006/relationships/image" Target="../media/image79.wmf"/><Relationship Id="rId4" Type="http://schemas.openxmlformats.org/officeDocument/2006/relationships/image" Target="../media/image78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image" Target="../media/image83.wmf"/><Relationship Id="rId7" Type="http://schemas.openxmlformats.org/officeDocument/2006/relationships/image" Target="../media/image80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6" Type="http://schemas.openxmlformats.org/officeDocument/2006/relationships/image" Target="../media/image79.wmf"/><Relationship Id="rId5" Type="http://schemas.openxmlformats.org/officeDocument/2006/relationships/image" Target="../media/image78.wmf"/><Relationship Id="rId10" Type="http://schemas.openxmlformats.org/officeDocument/2006/relationships/image" Target="../media/image86.wmf"/><Relationship Id="rId4" Type="http://schemas.openxmlformats.org/officeDocument/2006/relationships/image" Target="../media/image76.wmf"/><Relationship Id="rId9" Type="http://schemas.openxmlformats.org/officeDocument/2006/relationships/image" Target="../media/image85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image" Target="../media/image87.wmf"/><Relationship Id="rId6" Type="http://schemas.openxmlformats.org/officeDocument/2006/relationships/image" Target="../media/image92.wmf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3" Type="http://schemas.openxmlformats.org/officeDocument/2006/relationships/image" Target="../media/image20.wmf"/><Relationship Id="rId7" Type="http://schemas.openxmlformats.org/officeDocument/2006/relationships/image" Target="../media/image101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6" Type="http://schemas.openxmlformats.org/officeDocument/2006/relationships/image" Target="../media/image100.wmf"/><Relationship Id="rId5" Type="http://schemas.openxmlformats.org/officeDocument/2006/relationships/image" Target="../media/image99.wmf"/><Relationship Id="rId10" Type="http://schemas.openxmlformats.org/officeDocument/2006/relationships/image" Target="../media/image103.wmf"/><Relationship Id="rId4" Type="http://schemas.openxmlformats.org/officeDocument/2006/relationships/image" Target="../media/image98.wmf"/><Relationship Id="rId9" Type="http://schemas.openxmlformats.org/officeDocument/2006/relationships/image" Target="../media/image35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image" Target="../media/image110.wmf"/><Relationship Id="rId3" Type="http://schemas.openxmlformats.org/officeDocument/2006/relationships/image" Target="../media/image106.wmf"/><Relationship Id="rId7" Type="http://schemas.openxmlformats.org/officeDocument/2006/relationships/image" Target="../media/image97.wmf"/><Relationship Id="rId12" Type="http://schemas.openxmlformats.org/officeDocument/2006/relationships/image" Target="../media/image109.wmf"/><Relationship Id="rId2" Type="http://schemas.openxmlformats.org/officeDocument/2006/relationships/image" Target="../media/image105.wmf"/><Relationship Id="rId16" Type="http://schemas.openxmlformats.org/officeDocument/2006/relationships/image" Target="../media/image113.wmf"/><Relationship Id="rId1" Type="http://schemas.openxmlformats.org/officeDocument/2006/relationships/image" Target="../media/image104.wmf"/><Relationship Id="rId6" Type="http://schemas.openxmlformats.org/officeDocument/2006/relationships/image" Target="../media/image107.wmf"/><Relationship Id="rId11" Type="http://schemas.openxmlformats.org/officeDocument/2006/relationships/image" Target="../media/image108.wmf"/><Relationship Id="rId5" Type="http://schemas.openxmlformats.org/officeDocument/2006/relationships/image" Target="../media/image35.wmf"/><Relationship Id="rId15" Type="http://schemas.openxmlformats.org/officeDocument/2006/relationships/image" Target="../media/image112.wmf"/><Relationship Id="rId10" Type="http://schemas.openxmlformats.org/officeDocument/2006/relationships/image" Target="../media/image101.wmf"/><Relationship Id="rId4" Type="http://schemas.openxmlformats.org/officeDocument/2006/relationships/image" Target="../media/image102.wmf"/><Relationship Id="rId9" Type="http://schemas.openxmlformats.org/officeDocument/2006/relationships/image" Target="../media/image20.wmf"/><Relationship Id="rId14" Type="http://schemas.openxmlformats.org/officeDocument/2006/relationships/image" Target="../media/image11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6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image" Target="../media/image114.wmf"/><Relationship Id="rId1" Type="http://schemas.openxmlformats.org/officeDocument/2006/relationships/image" Target="../media/image122.wmf"/><Relationship Id="rId5" Type="http://schemas.openxmlformats.org/officeDocument/2006/relationships/image" Target="../media/image125.wmf"/><Relationship Id="rId4" Type="http://schemas.openxmlformats.org/officeDocument/2006/relationships/image" Target="../media/image124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image" Target="../media/image127.wmf"/><Relationship Id="rId4" Type="http://schemas.openxmlformats.org/officeDocument/2006/relationships/image" Target="../media/image130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2" Type="http://schemas.openxmlformats.org/officeDocument/2006/relationships/image" Target="../media/image132.wmf"/><Relationship Id="rId1" Type="http://schemas.openxmlformats.org/officeDocument/2006/relationships/image" Target="../media/image131.wmf"/><Relationship Id="rId5" Type="http://schemas.openxmlformats.org/officeDocument/2006/relationships/image" Target="../media/image135.wmf"/><Relationship Id="rId4" Type="http://schemas.openxmlformats.org/officeDocument/2006/relationships/image" Target="../media/image13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16.wmf"/><Relationship Id="rId6" Type="http://schemas.openxmlformats.org/officeDocument/2006/relationships/image" Target="../media/image20.wmf"/><Relationship Id="rId5" Type="http://schemas.openxmlformats.org/officeDocument/2006/relationships/image" Target="../media/image24.wmf"/><Relationship Id="rId4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0.wmf"/><Relationship Id="rId4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../media/image34.wmf"/><Relationship Id="rId7" Type="http://schemas.openxmlformats.org/officeDocument/2006/relationships/image" Target="../media/image38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10" Type="http://schemas.openxmlformats.org/officeDocument/2006/relationships/image" Target="../media/image41.wmf"/><Relationship Id="rId4" Type="http://schemas.openxmlformats.org/officeDocument/2006/relationships/image" Target="../media/image35.wmf"/><Relationship Id="rId9" Type="http://schemas.openxmlformats.org/officeDocument/2006/relationships/image" Target="../media/image40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41.wmf"/><Relationship Id="rId3" Type="http://schemas.openxmlformats.org/officeDocument/2006/relationships/image" Target="../media/image44.wmf"/><Relationship Id="rId7" Type="http://schemas.openxmlformats.org/officeDocument/2006/relationships/image" Target="../media/image35.wmf"/><Relationship Id="rId12" Type="http://schemas.openxmlformats.org/officeDocument/2006/relationships/image" Target="../media/image40.wmf"/><Relationship Id="rId17" Type="http://schemas.openxmlformats.org/officeDocument/2006/relationships/image" Target="../media/image49.wmf"/><Relationship Id="rId2" Type="http://schemas.openxmlformats.org/officeDocument/2006/relationships/image" Target="../media/image43.wmf"/><Relationship Id="rId16" Type="http://schemas.openxmlformats.org/officeDocument/2006/relationships/image" Target="../media/image48.wmf"/><Relationship Id="rId1" Type="http://schemas.openxmlformats.org/officeDocument/2006/relationships/image" Target="../media/image42.wmf"/><Relationship Id="rId6" Type="http://schemas.openxmlformats.org/officeDocument/2006/relationships/image" Target="../media/image34.wmf"/><Relationship Id="rId11" Type="http://schemas.openxmlformats.org/officeDocument/2006/relationships/image" Target="../media/image39.wmf"/><Relationship Id="rId5" Type="http://schemas.openxmlformats.org/officeDocument/2006/relationships/image" Target="../media/image33.wmf"/><Relationship Id="rId15" Type="http://schemas.openxmlformats.org/officeDocument/2006/relationships/image" Target="../media/image47.wmf"/><Relationship Id="rId10" Type="http://schemas.openxmlformats.org/officeDocument/2006/relationships/image" Target="../media/image38.wmf"/><Relationship Id="rId4" Type="http://schemas.openxmlformats.org/officeDocument/2006/relationships/image" Target="../media/image45.wmf"/><Relationship Id="rId9" Type="http://schemas.openxmlformats.org/officeDocument/2006/relationships/image" Target="../media/image37.wmf"/><Relationship Id="rId14" Type="http://schemas.openxmlformats.org/officeDocument/2006/relationships/image" Target="../media/image4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0915FC19-B475-4580-855A-5E6C99C18CE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5776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若规定逆时针为正方向，磁通量是正的，而且磁通量对时间的变化率也是正的，此时电动势是负的，与规定方向相反；</a:t>
            </a:r>
            <a:endParaRPr lang="en-US" altLang="zh-CN" dirty="0" smtClean="0"/>
          </a:p>
          <a:p>
            <a:r>
              <a:rPr lang="zh-CN" altLang="en-US" dirty="0" smtClean="0"/>
              <a:t>若规定顺时针为正方向，磁通量是负的，而且磁通量对时间的变化率也是负的，此时电动势是正的，与规定方向相同。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5FC19-B475-4580-855A-5E6C99C18CE7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3168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若规定逆时针为正方向，磁通量是正的，而且磁通量对时间的变化率也是正的，此时电动势是负的，与规定方向相反；</a:t>
            </a:r>
            <a:endParaRPr lang="en-US" altLang="zh-CN" dirty="0" smtClean="0"/>
          </a:p>
          <a:p>
            <a:r>
              <a:rPr lang="zh-CN" altLang="en-US" dirty="0" smtClean="0"/>
              <a:t>若规定顺时针为正方向，磁通量是负的，而且磁通量对时间的变化率也是负的，此时电动势是正的，与规定方向相同。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5FC19-B475-4580-855A-5E6C99C18CE7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2350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感生电动势，非静电力来自哪里？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5FC19-B475-4580-855A-5E6C99C18CE7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6141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054E10-7276-4B8E-97B2-09A409F130B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B8801-BEE5-4264-A3E6-49B63A9B1FB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7E7A3-092A-4C76-8D64-729CF5795A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5CDCA73-C98D-4C3B-8575-A944C62CE1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9E52B29-2FB1-41F0-B388-F0B87BACE9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6508883-FFEE-4926-BD5E-0FECA2542A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7031038" y="67866"/>
            <a:ext cx="1566862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zh-CN" altLang="en-US" sz="1800" smtClean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本章目录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000892" y="447675"/>
            <a:ext cx="1548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8E1B08-6D89-4BAD-9171-5E76744B5F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reeform 2"/>
          <p:cNvSpPr>
            <a:spLocks/>
          </p:cNvSpPr>
          <p:nvPr/>
        </p:nvSpPr>
        <p:spPr bwMode="gray">
          <a:xfrm>
            <a:off x="690564" y="2505076"/>
            <a:ext cx="7653337" cy="364331"/>
          </a:xfrm>
          <a:custGeom>
            <a:avLst/>
            <a:gdLst/>
            <a:ahLst/>
            <a:cxnLst>
              <a:cxn ang="0">
                <a:pos x="163" y="200"/>
              </a:cxn>
              <a:cxn ang="0">
                <a:pos x="4128" y="200"/>
              </a:cxn>
              <a:cxn ang="0">
                <a:pos x="4128" y="429"/>
              </a:cxn>
              <a:cxn ang="0">
                <a:pos x="0" y="441"/>
              </a:cxn>
              <a:cxn ang="0">
                <a:pos x="163" y="200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 sz="2100" smtClean="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zh-CN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fld id="{9AFF0AE5-BCAE-41D9-B59F-47DD46491826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A91D26-6CA4-4D90-97AE-88462455F778}" type="slidenum">
              <a:rPr lang="zh-CN" altLang="en-US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57B6B4-BAC1-40E0-8495-E07869FB87AA}" type="slidenum">
              <a:rPr lang="zh-CN" altLang="en-US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BEF26E-35B8-4468-A6E5-F420BD8766BD}" type="slidenum">
              <a:rPr lang="zh-CN" altLang="en-US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8F9B55-6119-476A-97C2-FE11083478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CF33BB-0CB6-4C58-B2C8-BA3A430A3C6F}" type="slidenum">
              <a:rPr lang="zh-CN" altLang="en-US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D4C873-967A-4FD0-8FD8-CB0B9D36D8A9}" type="slidenum">
              <a:rPr lang="zh-CN" altLang="en-US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8A0E9C-0142-4B43-9BF0-1763D0F9C0D3}" type="slidenum">
              <a:rPr lang="zh-CN" altLang="en-US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F78D55-886F-4677-BAC9-D9010256E8DA}" type="slidenum">
              <a:rPr lang="zh-CN" altLang="en-US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AAE461-A040-4117-9F40-754541EA3491}" type="slidenum">
              <a:rPr lang="zh-CN" altLang="en-US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60E668-41D3-43C8-B8C6-3C3E88E68FC6}" type="slidenum">
              <a:rPr lang="zh-CN" altLang="en-US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342900"/>
            <a:ext cx="1943100" cy="42291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342900"/>
            <a:ext cx="5676900" cy="42291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3BD3A8-0115-4D01-9277-7E7FE94A2229}" type="slidenum">
              <a:rPr lang="zh-CN" altLang="en-US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/>
        </p:nvSpPr>
        <p:spPr bwMode="gray">
          <a:xfrm>
            <a:off x="690564" y="2505076"/>
            <a:ext cx="7653337" cy="364331"/>
          </a:xfrm>
          <a:custGeom>
            <a:avLst/>
            <a:gdLst/>
            <a:ahLst/>
            <a:cxnLst>
              <a:cxn ang="0">
                <a:pos x="163" y="200"/>
              </a:cxn>
              <a:cxn ang="0">
                <a:pos x="4128" y="200"/>
              </a:cxn>
              <a:cxn ang="0">
                <a:pos x="4128" y="429"/>
              </a:cxn>
              <a:cxn ang="0">
                <a:pos x="0" y="441"/>
              </a:cxn>
              <a:cxn ang="0">
                <a:pos x="163" y="200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21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zh-CN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CE4F0101-1760-4B20-8C61-FCA93674F5D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229C14-BAE2-42CC-89A0-14B6241FC89E}" type="slidenum">
              <a:rPr lang="zh-CN" altLang="en-US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83B5B-0228-4E0A-B80E-0B413C6167D1}" type="slidenum">
              <a:rPr lang="zh-CN" altLang="en-US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48B5-4BD1-4425-8BD5-4D1EFCF1E1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02DB44-3EE2-4010-B190-8E7997A79A1C}" type="slidenum">
              <a:rPr lang="zh-CN" altLang="en-US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CCC298-4FB6-448B-B2B3-7C56F4943F6A}" type="slidenum">
              <a:rPr lang="zh-CN" altLang="en-US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0ECA6B-346E-4A45-AF2D-4CB0CFADB687}" type="slidenum">
              <a:rPr lang="zh-CN" altLang="en-US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7769A2-D141-4066-9228-FAC9065B7234}" type="slidenum">
              <a:rPr lang="zh-CN" altLang="en-US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F69D8-3AF1-4F0D-9708-46E7DCED0124}" type="slidenum">
              <a:rPr lang="zh-CN" altLang="en-US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0895F5-6C75-4E1A-B3DE-A082A45505F1}" type="slidenum">
              <a:rPr lang="zh-CN" altLang="en-US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7F84BB-C29F-425D-A0A5-2BDEBB03FF98}" type="slidenum">
              <a:rPr lang="zh-CN" altLang="en-US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342900"/>
            <a:ext cx="1943100" cy="42291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342900"/>
            <a:ext cx="5676900" cy="42291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9D497D-11AD-4149-9600-BFC43C1188A5}" type="slidenum">
              <a:rPr lang="zh-CN" altLang="en-US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/>
        </p:nvSpPr>
        <p:spPr bwMode="gray">
          <a:xfrm>
            <a:off x="690564" y="2505076"/>
            <a:ext cx="7653337" cy="364331"/>
          </a:xfrm>
          <a:custGeom>
            <a:avLst/>
            <a:gdLst/>
            <a:ahLst/>
            <a:cxnLst>
              <a:cxn ang="0">
                <a:pos x="163" y="200"/>
              </a:cxn>
              <a:cxn ang="0">
                <a:pos x="4128" y="200"/>
              </a:cxn>
              <a:cxn ang="0">
                <a:pos x="4128" y="429"/>
              </a:cxn>
              <a:cxn ang="0">
                <a:pos x="0" y="441"/>
              </a:cxn>
              <a:cxn ang="0">
                <a:pos x="163" y="200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21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zh-CN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CE4F0101-1760-4B20-8C61-FCA93674F5D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229C14-BAE2-42CC-89A0-14B6241FC89E}" type="slidenum">
              <a:rPr lang="zh-CN" altLang="en-US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45E85E-EF93-4773-9888-E5818A63D1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83B5B-0228-4E0A-B80E-0B413C6167D1}" type="slidenum">
              <a:rPr lang="zh-CN" altLang="en-US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02DB44-3EE2-4010-B190-8E7997A79A1C}" type="slidenum">
              <a:rPr lang="zh-CN" altLang="en-US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CCC298-4FB6-448B-B2B3-7C56F4943F6A}" type="slidenum">
              <a:rPr lang="zh-CN" altLang="en-US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0ECA6B-346E-4A45-AF2D-4CB0CFADB687}" type="slidenum">
              <a:rPr lang="zh-CN" altLang="en-US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7769A2-D141-4066-9228-FAC9065B7234}" type="slidenum">
              <a:rPr lang="zh-CN" altLang="en-US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F69D8-3AF1-4F0D-9708-46E7DCED0124}" type="slidenum">
              <a:rPr lang="zh-CN" altLang="en-US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0895F5-6C75-4E1A-B3DE-A082A45505F1}" type="slidenum">
              <a:rPr lang="zh-CN" altLang="en-US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7F84BB-C29F-425D-A0A5-2BDEBB03FF98}" type="slidenum">
              <a:rPr lang="zh-CN" altLang="en-US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342900"/>
            <a:ext cx="1943100" cy="42291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342900"/>
            <a:ext cx="5676900" cy="42291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9D497D-11AD-4149-9600-BFC43C1188A5}" type="slidenum">
              <a:rPr lang="zh-CN" altLang="en-US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/>
        </p:nvSpPr>
        <p:spPr bwMode="gray">
          <a:xfrm>
            <a:off x="690564" y="2505076"/>
            <a:ext cx="7653337" cy="364331"/>
          </a:xfrm>
          <a:custGeom>
            <a:avLst/>
            <a:gdLst/>
            <a:ahLst/>
            <a:cxnLst>
              <a:cxn ang="0">
                <a:pos x="163" y="200"/>
              </a:cxn>
              <a:cxn ang="0">
                <a:pos x="4128" y="200"/>
              </a:cxn>
              <a:cxn ang="0">
                <a:pos x="4128" y="429"/>
              </a:cxn>
              <a:cxn ang="0">
                <a:pos x="0" y="441"/>
              </a:cxn>
              <a:cxn ang="0">
                <a:pos x="163" y="200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21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zh-CN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CE4F0101-1760-4B20-8C61-FCA93674F5D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56969-584F-4F0E-962E-B6E7152F71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229C14-BAE2-42CC-89A0-14B6241FC89E}" type="slidenum">
              <a:rPr lang="zh-CN" altLang="en-US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83B5B-0228-4E0A-B80E-0B413C6167D1}" type="slidenum">
              <a:rPr lang="zh-CN" altLang="en-US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02DB44-3EE2-4010-B190-8E7997A79A1C}" type="slidenum">
              <a:rPr lang="zh-CN" altLang="en-US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CCC298-4FB6-448B-B2B3-7C56F4943F6A}" type="slidenum">
              <a:rPr lang="zh-CN" altLang="en-US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0ECA6B-346E-4A45-AF2D-4CB0CFADB687}" type="slidenum">
              <a:rPr lang="zh-CN" altLang="en-US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7769A2-D141-4066-9228-FAC9065B7234}" type="slidenum">
              <a:rPr lang="zh-CN" altLang="en-US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F69D8-3AF1-4F0D-9708-46E7DCED0124}" type="slidenum">
              <a:rPr lang="zh-CN" altLang="en-US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0895F5-6C75-4E1A-B3DE-A082A45505F1}" type="slidenum">
              <a:rPr lang="zh-CN" altLang="en-US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7F84BB-C29F-425D-A0A5-2BDEBB03FF98}" type="slidenum">
              <a:rPr lang="zh-CN" altLang="en-US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342900"/>
            <a:ext cx="1943100" cy="42291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342900"/>
            <a:ext cx="5676900" cy="42291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9D497D-11AD-4149-9600-BFC43C1188A5}" type="slidenum">
              <a:rPr lang="zh-CN" altLang="en-US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08BBEB-47DE-4D05-8706-74F707964B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fld id="{DAFA5C09-C587-4E03-9C66-D4E7B0CC06AE}" type="slidenum">
              <a:rPr kumimoji="1" lang="en-US" altLang="zh-CN" smtClean="0">
                <a:solidFill>
                  <a:srgbClr val="000000"/>
                </a:solidFill>
                <a:latin typeface="Times New Roman" pitchFamily="18" charset="0"/>
              </a:rPr>
              <a:pPr defTabSz="685800" eaLnBrk="1" hangingPunct="1">
                <a:defRPr/>
              </a:pPr>
              <a:t>‹#›</a:t>
            </a:fld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353610"/>
      </p:ext>
    </p:extLst>
  </p:cSld>
  <p:clrMapOvr>
    <a:masterClrMapping/>
  </p:clrMapOvr>
  <p:transition>
    <p:random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fld id="{4533FE86-80ED-429A-BAEC-DD20895FA530}" type="slidenum">
              <a:rPr kumimoji="1" lang="en-US" altLang="zh-CN" smtClean="0">
                <a:solidFill>
                  <a:srgbClr val="000000"/>
                </a:solidFill>
                <a:latin typeface="Times New Roman" pitchFamily="18" charset="0"/>
              </a:rPr>
              <a:pPr defTabSz="685800" eaLnBrk="1" hangingPunct="1">
                <a:defRPr/>
              </a:pPr>
              <a:t>‹#›</a:t>
            </a:fld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205584"/>
      </p:ext>
    </p:extLst>
  </p:cSld>
  <p:clrMapOvr>
    <a:masterClrMapping/>
  </p:clrMapOvr>
  <p:transition>
    <p:random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fld id="{BE766413-D0F8-42AB-AA66-87B899A8240D}" type="slidenum">
              <a:rPr kumimoji="1" lang="en-US" altLang="zh-CN" smtClean="0">
                <a:solidFill>
                  <a:srgbClr val="000000"/>
                </a:solidFill>
                <a:latin typeface="Times New Roman" pitchFamily="18" charset="0"/>
              </a:rPr>
              <a:pPr defTabSz="685800" eaLnBrk="1" hangingPunct="1">
                <a:defRPr/>
              </a:pPr>
              <a:t>‹#›</a:t>
            </a:fld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495903"/>
      </p:ext>
    </p:extLst>
  </p:cSld>
  <p:clrMapOvr>
    <a:masterClrMapping/>
  </p:clrMapOvr>
  <p:transition>
    <p:random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fld id="{F4D646DC-E27A-4700-AB22-6A437850EF67}" type="slidenum">
              <a:rPr kumimoji="1" lang="en-US" altLang="zh-CN" smtClean="0">
                <a:solidFill>
                  <a:srgbClr val="000000"/>
                </a:solidFill>
                <a:latin typeface="Times New Roman" pitchFamily="18" charset="0"/>
              </a:rPr>
              <a:pPr defTabSz="685800" eaLnBrk="1" hangingPunct="1">
                <a:defRPr/>
              </a:pPr>
              <a:t>‹#›</a:t>
            </a:fld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59420"/>
      </p:ext>
    </p:extLst>
  </p:cSld>
  <p:clrMapOvr>
    <a:masterClrMapping/>
  </p:clrMapOvr>
  <p:transition>
    <p:random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fld id="{9A14AC19-319F-4013-9B92-468F9E7686EF}" type="slidenum">
              <a:rPr kumimoji="1" lang="en-US" altLang="zh-CN" smtClean="0">
                <a:solidFill>
                  <a:srgbClr val="000000"/>
                </a:solidFill>
                <a:latin typeface="Times New Roman" pitchFamily="18" charset="0"/>
              </a:rPr>
              <a:pPr defTabSz="685800" eaLnBrk="1" hangingPunct="1">
                <a:defRPr/>
              </a:pPr>
              <a:t>‹#›</a:t>
            </a:fld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5658"/>
      </p:ext>
    </p:extLst>
  </p:cSld>
  <p:clrMapOvr>
    <a:masterClrMapping/>
  </p:clrMapOvr>
  <p:transition>
    <p:random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fld id="{E3A40E66-94A8-46D1-9F3C-8AC620ED888C}" type="slidenum">
              <a:rPr kumimoji="1" lang="en-US" altLang="zh-CN" smtClean="0">
                <a:solidFill>
                  <a:srgbClr val="000000"/>
                </a:solidFill>
                <a:latin typeface="Times New Roman" pitchFamily="18" charset="0"/>
              </a:rPr>
              <a:pPr defTabSz="685800" eaLnBrk="1" hangingPunct="1">
                <a:defRPr/>
              </a:pPr>
              <a:t>‹#›</a:t>
            </a:fld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594388"/>
      </p:ext>
    </p:extLst>
  </p:cSld>
  <p:clrMapOvr>
    <a:masterClrMapping/>
  </p:clrMapOvr>
  <p:transition>
    <p:random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236125" y="4929375"/>
            <a:ext cx="1905000" cy="342900"/>
          </a:xfrm>
        </p:spPr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fld id="{C8EA54EE-8AC7-426A-8D8E-5DE786B1060B}" type="slidenum">
              <a:rPr kumimoji="1" lang="en-US" altLang="zh-CN" smtClean="0">
                <a:solidFill>
                  <a:srgbClr val="000000"/>
                </a:solidFill>
                <a:latin typeface="Times New Roman" pitchFamily="18" charset="0"/>
              </a:rPr>
              <a:pPr defTabSz="685800" eaLnBrk="1" hangingPunct="1">
                <a:defRPr/>
              </a:pPr>
              <a:t>‹#›</a:t>
            </a:fld>
            <a:endParaRPr kumimoji="1" lang="en-US" altLang="zh-CN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574700"/>
      </p:ext>
    </p:extLst>
  </p:cSld>
  <p:clrMapOvr>
    <a:masterClrMapping/>
  </p:clrMapOvr>
  <p:transition>
    <p:random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fld id="{DE7713D4-4EBC-47AA-9C8F-AC05B8A942AD}" type="slidenum">
              <a:rPr kumimoji="1" lang="en-US" altLang="zh-CN" smtClean="0">
                <a:solidFill>
                  <a:srgbClr val="000000"/>
                </a:solidFill>
                <a:latin typeface="Times New Roman" pitchFamily="18" charset="0"/>
              </a:rPr>
              <a:pPr defTabSz="685800" eaLnBrk="1" hangingPunct="1">
                <a:defRPr/>
              </a:pPr>
              <a:t>‹#›</a:t>
            </a:fld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854708"/>
      </p:ext>
    </p:extLst>
  </p:cSld>
  <p:clrMapOvr>
    <a:masterClrMapping/>
  </p:clrMapOvr>
  <p:transition>
    <p:random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fld id="{AEF2A32C-95CF-47A4-903C-2844B31803A9}" type="slidenum">
              <a:rPr kumimoji="1" lang="en-US" altLang="zh-CN" smtClean="0">
                <a:solidFill>
                  <a:srgbClr val="000000"/>
                </a:solidFill>
                <a:latin typeface="Times New Roman" pitchFamily="18" charset="0"/>
              </a:rPr>
              <a:pPr defTabSz="685800" eaLnBrk="1" hangingPunct="1">
                <a:defRPr/>
              </a:pPr>
              <a:t>‹#›</a:t>
            </a:fld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631922"/>
      </p:ext>
    </p:extLst>
  </p:cSld>
  <p:clrMapOvr>
    <a:masterClrMapping/>
  </p:clrMapOvr>
  <p:transition>
    <p:random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fld id="{CBD26D59-EDBC-441E-8D16-5320DB79EF7F}" type="slidenum">
              <a:rPr kumimoji="1" lang="en-US" altLang="zh-CN" smtClean="0">
                <a:solidFill>
                  <a:srgbClr val="000000"/>
                </a:solidFill>
                <a:latin typeface="Times New Roman" pitchFamily="18" charset="0"/>
              </a:rPr>
              <a:pPr defTabSz="685800" eaLnBrk="1" hangingPunct="1">
                <a:defRPr/>
              </a:pPr>
              <a:t>‹#›</a:t>
            </a:fld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01994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62BF8B-D01A-4926-ABD2-EE5A5963CF7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4114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4114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1" hangingPunct="1">
              <a:defRPr/>
            </a:pPr>
            <a:fld id="{9AEA00B5-90F6-40D1-A5C4-629622EFAD81}" type="slidenum">
              <a:rPr kumimoji="1" lang="en-US" altLang="zh-CN" smtClean="0">
                <a:solidFill>
                  <a:srgbClr val="000000"/>
                </a:solidFill>
                <a:latin typeface="Times New Roman" pitchFamily="18" charset="0"/>
              </a:rPr>
              <a:pPr defTabSz="685800" eaLnBrk="1" hangingPunct="1">
                <a:defRPr/>
              </a:pPr>
              <a:t>‹#›</a:t>
            </a:fld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407116"/>
      </p:ext>
    </p:extLst>
  </p:cSld>
  <p:clrMapOvr>
    <a:masterClrMapping/>
  </p:clrMapOvr>
  <p:transition>
    <p:random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190536EE-6C37-42EF-A0E3-75CA4967FC40}" type="slidenum">
              <a:rPr lang="en-US" altLang="zh-CN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4137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9BA3226F-BEEF-44A5-A975-DE24011AA1F2}" type="slidenum">
              <a:rPr lang="en-US" altLang="zh-CN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716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57742608-152A-43FB-B819-BBBCCD92D771}" type="slidenum">
              <a:rPr lang="en-US" altLang="zh-CN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28832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1D2E2675-1051-46C5-B288-4680F416E191}" type="slidenum">
              <a:rPr lang="en-US" altLang="zh-CN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8262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95F190AB-551F-4E86-9B92-D7DDEAEEA506}" type="slidenum">
              <a:rPr lang="en-US" altLang="zh-CN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37437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5B33B6CA-BAD4-492D-9B9F-5040AE6D3D5B}" type="slidenum">
              <a:rPr lang="en-US" altLang="zh-CN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1992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9950FF67-C841-422F-B2B6-69E19484D0B2}" type="slidenum">
              <a:rPr lang="en-US" altLang="zh-CN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63897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9DC72339-5D37-4A6B-B270-E9BC98CABBAA}" type="slidenum">
              <a:rPr lang="en-US" altLang="zh-CN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8929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F98A1732-6A77-4EA1-9A01-CA16837337E6}" type="slidenum">
              <a:rPr lang="en-US" altLang="zh-CN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652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EDC160-1E24-49F8-BACB-8DD7178B193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A21F6424-DB4F-4B66-8530-4177A2202C07}" type="slidenum">
              <a:rPr lang="en-US" altLang="zh-CN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46484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54CC38C5-2069-4E39-AD5D-F4B4C49DFE6F}" type="slidenum">
              <a:rPr lang="en-US" altLang="zh-CN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815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9771AE-4983-4BA4-B49F-7FD0B8F020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84963" y="4830366"/>
            <a:ext cx="2133600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50" smtClean="0">
                <a:latin typeface="Arial" pitchFamily="34" charset="0"/>
              </a:defRPr>
            </a:lvl1pPr>
          </a:lstStyle>
          <a:p>
            <a:pPr>
              <a:defRPr/>
            </a:pPr>
            <a:fld id="{284E3A70-5452-4271-89D8-37DABA34A42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6948264" y="4890195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50" b="0" smtClean="0">
                <a:solidFill>
                  <a:srgbClr val="0000CC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FAAAC153-7A2F-4D51-A443-994856311AAD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7" name="矩形 16"/>
          <p:cNvSpPr/>
          <p:nvPr/>
        </p:nvSpPr>
        <p:spPr>
          <a:xfrm>
            <a:off x="3176" y="642938"/>
            <a:ext cx="900113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6974904" y="4890195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50" b="1" smtClean="0">
                <a:solidFill>
                  <a:srgbClr val="0000CC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D5962F3-ED27-4980-98DC-FF6B344DCEF9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3176" y="642938"/>
            <a:ext cx="900113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42900"/>
            <a:ext cx="7772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5900"/>
            <a:ext cx="77724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sz="1050">
                <a:solidFill>
                  <a:schemeClr val="bg2"/>
                </a:solidFill>
              </a:defRPr>
            </a:lvl1pPr>
          </a:lstStyle>
          <a:p>
            <a:endParaRPr lang="en-US" altLang="zh-CN" smtClean="0">
              <a:solidFill>
                <a:srgbClr val="578963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sz="1050">
                <a:solidFill>
                  <a:schemeClr val="bg2"/>
                </a:solidFill>
              </a:defRPr>
            </a:lvl1pPr>
          </a:lstStyle>
          <a:p>
            <a:endParaRPr lang="en-US" altLang="zh-CN" smtClean="0">
              <a:solidFill>
                <a:srgbClr val="578963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1050">
                <a:solidFill>
                  <a:schemeClr val="bg2"/>
                </a:solidFill>
              </a:defRPr>
            </a:lvl1pPr>
          </a:lstStyle>
          <a:p>
            <a:fld id="{CF78A67E-C595-4472-8E47-D7CE75BE2839}" type="slidenum">
              <a:rPr lang="zh-CN" altLang="en-US" smtClean="0">
                <a:solidFill>
                  <a:srgbClr val="578963"/>
                </a:solidFill>
                <a:latin typeface="Times New Roman" pitchFamily="18" charset="0"/>
                <a:ea typeface="宋体" charset="-122"/>
              </a:rPr>
              <a:pPr/>
              <a:t>‹#›</a:t>
            </a:fld>
            <a:endParaRPr lang="en-US" altLang="zh-CN" smtClean="0">
              <a:solidFill>
                <a:srgbClr val="578963"/>
              </a:solidFill>
              <a:latin typeface="Times New Roman" pitchFamily="18" charset="0"/>
              <a:ea typeface="宋体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342900"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685800"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028700"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371600"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Clr>
          <a:schemeClr val="bg2"/>
        </a:buClr>
        <a:buFont typeface="Monotype Sorts" pitchFamily="2" charset="2"/>
        <a:buChar char="§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Clr>
          <a:schemeClr val="bg2"/>
        </a:buClr>
        <a:buSzPct val="50000"/>
        <a:buFont typeface="Monotype Sorts" pitchFamily="2" charset="2"/>
        <a:buChar char="l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42900"/>
            <a:ext cx="7772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5900"/>
            <a:ext cx="77724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sz="105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sz="105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105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B279358-F53B-424B-A76C-A80B00E3FCBF}" type="slidenum">
              <a:rPr lang="zh-CN" altLang="en-US">
                <a:solidFill>
                  <a:srgbClr val="578963"/>
                </a:solidFill>
                <a:latin typeface="Times New Roman" pitchFamily="18" charset="0"/>
                <a:ea typeface="宋体" charset="-122"/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  <a:latin typeface="Times New Roman" pitchFamily="18" charset="0"/>
              <a:ea typeface="宋体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342900"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685800"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028700"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371600"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Monotype Sorts" pitchFamily="2" charset="2"/>
        <a:buChar char="§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50000"/>
        <a:buFont typeface="Monotype Sorts" pitchFamily="2" charset="2"/>
        <a:buChar char="l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42900"/>
            <a:ext cx="7772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5900"/>
            <a:ext cx="77724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sz="105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sz="105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105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B279358-F53B-424B-A76C-A80B00E3FCBF}" type="slidenum">
              <a:rPr lang="zh-CN" altLang="en-US">
                <a:solidFill>
                  <a:srgbClr val="578963"/>
                </a:solidFill>
                <a:latin typeface="Times New Roman" pitchFamily="18" charset="0"/>
                <a:ea typeface="宋体" charset="-122"/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  <a:latin typeface="Times New Roman" pitchFamily="18" charset="0"/>
              <a:ea typeface="宋体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342900"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685800"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028700"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371600"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Monotype Sorts" pitchFamily="2" charset="2"/>
        <a:buChar char="§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50000"/>
        <a:buFont typeface="Monotype Sorts" pitchFamily="2" charset="2"/>
        <a:buChar char="l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42900"/>
            <a:ext cx="7772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5900"/>
            <a:ext cx="77724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sz="105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sz="105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>
              <a:solidFill>
                <a:srgbClr val="578963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105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B279358-F53B-424B-A76C-A80B00E3FCBF}" type="slidenum">
              <a:rPr lang="zh-CN" altLang="en-US">
                <a:solidFill>
                  <a:srgbClr val="578963"/>
                </a:solidFill>
                <a:latin typeface="Times New Roman" pitchFamily="18" charset="0"/>
                <a:ea typeface="宋体" charset="-122"/>
              </a:rPr>
              <a:pPr>
                <a:defRPr/>
              </a:pPr>
              <a:t>‹#›</a:t>
            </a:fld>
            <a:endParaRPr lang="en-US" altLang="zh-CN">
              <a:solidFill>
                <a:srgbClr val="578963"/>
              </a:solidFill>
              <a:latin typeface="Times New Roman" pitchFamily="18" charset="0"/>
              <a:ea typeface="宋体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342900"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685800"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028700"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371600"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Monotype Sorts" pitchFamily="2" charset="2"/>
        <a:buChar char="§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50000"/>
        <a:buFont typeface="Monotype Sorts" pitchFamily="2" charset="2"/>
        <a:buChar char="l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5900"/>
            <a:ext cx="77724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 b="0"/>
            </a:lvl1pPr>
          </a:lstStyle>
          <a:p>
            <a:pPr defTabSz="685800" eaLnBrk="1" hangingPunct="1">
              <a:defRPr/>
            </a:pPr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 b="0"/>
            </a:lvl1pPr>
          </a:lstStyle>
          <a:p>
            <a:pPr defTabSz="685800" eaLnBrk="1" hangingPunct="1">
              <a:defRPr/>
            </a:pPr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b="0"/>
            </a:lvl1pPr>
          </a:lstStyle>
          <a:p>
            <a:pPr defTabSz="685800" eaLnBrk="1" hangingPunct="1">
              <a:defRPr/>
            </a:pPr>
            <a:fld id="{BE0B86C6-2A40-4C21-BBC0-EC00BD0581C7}" type="slidenum">
              <a:rPr kumimoji="1" lang="en-US" altLang="zh-CN" smtClean="0">
                <a:solidFill>
                  <a:srgbClr val="000000"/>
                </a:solidFill>
                <a:latin typeface="Times New Roman" pitchFamily="18" charset="0"/>
              </a:rPr>
              <a:pPr defTabSz="685800" eaLnBrk="1" hangingPunct="1">
                <a:defRPr/>
              </a:pPr>
              <a:t>‹#›</a:t>
            </a:fld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320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transition>
    <p:random/>
  </p:transition>
  <p:hf hdr="0" ftr="0" dt="0"/>
  <p:txStyles>
    <p:titleStyle>
      <a:lvl1pPr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84963" y="4830366"/>
            <a:ext cx="2133600" cy="3095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50"/>
            </a:lvl1pPr>
          </a:lstStyle>
          <a:p>
            <a:pPr defTabSz="685800">
              <a:defRPr/>
            </a:pPr>
            <a:fld id="{14EAE5A5-FE12-4A87-AC04-2B20ECFFA396}" type="slidenum">
              <a:rPr lang="en-US" altLang="zh-CN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52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oleObject" Target="../embeddings/oleObject19.bin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8.w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20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23.wmf"/><Relationship Id="rId4" Type="http://schemas.openxmlformats.org/officeDocument/2006/relationships/image" Target="../media/image21.png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2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7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31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29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13" Type="http://schemas.openxmlformats.org/officeDocument/2006/relationships/oleObject" Target="../embeddings/oleObject35.bin"/><Relationship Id="rId18" Type="http://schemas.openxmlformats.org/officeDocument/2006/relationships/image" Target="../media/image39.wmf"/><Relationship Id="rId3" Type="http://schemas.openxmlformats.org/officeDocument/2006/relationships/oleObject" Target="../embeddings/oleObject30.bin"/><Relationship Id="rId21" Type="http://schemas.openxmlformats.org/officeDocument/2006/relationships/oleObject" Target="../embeddings/oleObject39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36.wmf"/><Relationship Id="rId17" Type="http://schemas.openxmlformats.org/officeDocument/2006/relationships/oleObject" Target="../embeddings/oleObject37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38.wmf"/><Relationship Id="rId20" Type="http://schemas.openxmlformats.org/officeDocument/2006/relationships/image" Target="../media/image40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1.bin"/><Relationship Id="rId15" Type="http://schemas.openxmlformats.org/officeDocument/2006/relationships/oleObject" Target="../embeddings/oleObject36.bin"/><Relationship Id="rId10" Type="http://schemas.openxmlformats.org/officeDocument/2006/relationships/image" Target="../media/image35.wmf"/><Relationship Id="rId19" Type="http://schemas.openxmlformats.org/officeDocument/2006/relationships/oleObject" Target="../embeddings/oleObject38.bin"/><Relationship Id="rId4" Type="http://schemas.openxmlformats.org/officeDocument/2006/relationships/image" Target="../media/image32.wmf"/><Relationship Id="rId9" Type="http://schemas.openxmlformats.org/officeDocument/2006/relationships/oleObject" Target="../embeddings/oleObject33.bin"/><Relationship Id="rId14" Type="http://schemas.openxmlformats.org/officeDocument/2006/relationships/image" Target="../media/image37.wmf"/><Relationship Id="rId22" Type="http://schemas.openxmlformats.org/officeDocument/2006/relationships/image" Target="../media/image41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oleObject" Target="../embeddings/oleObject45.bin"/><Relationship Id="rId18" Type="http://schemas.openxmlformats.org/officeDocument/2006/relationships/image" Target="../media/image36.wmf"/><Relationship Id="rId26" Type="http://schemas.openxmlformats.org/officeDocument/2006/relationships/image" Target="../media/image40.wmf"/><Relationship Id="rId3" Type="http://schemas.openxmlformats.org/officeDocument/2006/relationships/oleObject" Target="../embeddings/oleObject40.bin"/><Relationship Id="rId21" Type="http://schemas.openxmlformats.org/officeDocument/2006/relationships/oleObject" Target="../embeddings/oleObject49.bin"/><Relationship Id="rId34" Type="http://schemas.openxmlformats.org/officeDocument/2006/relationships/image" Target="../media/image48.wmf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33.wmf"/><Relationship Id="rId17" Type="http://schemas.openxmlformats.org/officeDocument/2006/relationships/oleObject" Target="../embeddings/oleObject47.bin"/><Relationship Id="rId25" Type="http://schemas.openxmlformats.org/officeDocument/2006/relationships/oleObject" Target="../embeddings/oleObject51.bin"/><Relationship Id="rId33" Type="http://schemas.openxmlformats.org/officeDocument/2006/relationships/oleObject" Target="../embeddings/oleObject55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35.wmf"/><Relationship Id="rId20" Type="http://schemas.openxmlformats.org/officeDocument/2006/relationships/image" Target="../media/image37.wmf"/><Relationship Id="rId29" Type="http://schemas.openxmlformats.org/officeDocument/2006/relationships/oleObject" Target="../embeddings/oleObject53.bin"/><Relationship Id="rId1" Type="http://schemas.openxmlformats.org/officeDocument/2006/relationships/vmlDrawing" Target="../drawings/vmlDrawing9.vml"/><Relationship Id="rId6" Type="http://schemas.openxmlformats.org/officeDocument/2006/relationships/image" Target="../media/image43.wmf"/><Relationship Id="rId11" Type="http://schemas.openxmlformats.org/officeDocument/2006/relationships/oleObject" Target="../embeddings/oleObject44.bin"/><Relationship Id="rId24" Type="http://schemas.openxmlformats.org/officeDocument/2006/relationships/image" Target="../media/image39.wmf"/><Relationship Id="rId32" Type="http://schemas.openxmlformats.org/officeDocument/2006/relationships/image" Target="../media/image47.wmf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46.bin"/><Relationship Id="rId23" Type="http://schemas.openxmlformats.org/officeDocument/2006/relationships/oleObject" Target="../embeddings/oleObject50.bin"/><Relationship Id="rId28" Type="http://schemas.openxmlformats.org/officeDocument/2006/relationships/image" Target="../media/image41.wmf"/><Relationship Id="rId36" Type="http://schemas.openxmlformats.org/officeDocument/2006/relationships/image" Target="../media/image49.wmf"/><Relationship Id="rId10" Type="http://schemas.openxmlformats.org/officeDocument/2006/relationships/image" Target="../media/image45.wmf"/><Relationship Id="rId19" Type="http://schemas.openxmlformats.org/officeDocument/2006/relationships/oleObject" Target="../embeddings/oleObject48.bin"/><Relationship Id="rId31" Type="http://schemas.openxmlformats.org/officeDocument/2006/relationships/oleObject" Target="../embeddings/oleObject54.bin"/><Relationship Id="rId4" Type="http://schemas.openxmlformats.org/officeDocument/2006/relationships/image" Target="../media/image42.w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34.wmf"/><Relationship Id="rId22" Type="http://schemas.openxmlformats.org/officeDocument/2006/relationships/image" Target="../media/image38.wmf"/><Relationship Id="rId27" Type="http://schemas.openxmlformats.org/officeDocument/2006/relationships/oleObject" Target="../embeddings/oleObject52.bin"/><Relationship Id="rId30" Type="http://schemas.openxmlformats.org/officeDocument/2006/relationships/image" Target="../media/image46.wmf"/><Relationship Id="rId35" Type="http://schemas.openxmlformats.org/officeDocument/2006/relationships/oleObject" Target="../embeddings/oleObject5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13" Type="http://schemas.openxmlformats.org/officeDocument/2006/relationships/oleObject" Target="../embeddings/oleObject62.bin"/><Relationship Id="rId18" Type="http://schemas.openxmlformats.org/officeDocument/2006/relationships/image" Target="../media/image37.wmf"/><Relationship Id="rId26" Type="http://schemas.openxmlformats.org/officeDocument/2006/relationships/image" Target="../media/image41.wmf"/><Relationship Id="rId3" Type="http://schemas.openxmlformats.org/officeDocument/2006/relationships/oleObject" Target="../embeddings/oleObject57.bin"/><Relationship Id="rId21" Type="http://schemas.openxmlformats.org/officeDocument/2006/relationships/oleObject" Target="../embeddings/oleObject66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34.wmf"/><Relationship Id="rId17" Type="http://schemas.openxmlformats.org/officeDocument/2006/relationships/oleObject" Target="../embeddings/oleObject64.bin"/><Relationship Id="rId25" Type="http://schemas.openxmlformats.org/officeDocument/2006/relationships/oleObject" Target="../embeddings/oleObject68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36.wmf"/><Relationship Id="rId20" Type="http://schemas.openxmlformats.org/officeDocument/2006/relationships/image" Target="../media/image38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0.wmf"/><Relationship Id="rId11" Type="http://schemas.openxmlformats.org/officeDocument/2006/relationships/oleObject" Target="../embeddings/oleObject61.bin"/><Relationship Id="rId24" Type="http://schemas.openxmlformats.org/officeDocument/2006/relationships/image" Target="../media/image40.wmf"/><Relationship Id="rId5" Type="http://schemas.openxmlformats.org/officeDocument/2006/relationships/oleObject" Target="../embeddings/oleObject58.bin"/><Relationship Id="rId15" Type="http://schemas.openxmlformats.org/officeDocument/2006/relationships/oleObject" Target="../embeddings/oleObject63.bin"/><Relationship Id="rId23" Type="http://schemas.openxmlformats.org/officeDocument/2006/relationships/oleObject" Target="../embeddings/oleObject67.bin"/><Relationship Id="rId10" Type="http://schemas.openxmlformats.org/officeDocument/2006/relationships/image" Target="../media/image33.wmf"/><Relationship Id="rId19" Type="http://schemas.openxmlformats.org/officeDocument/2006/relationships/oleObject" Target="../embeddings/oleObject65.bin"/><Relationship Id="rId4" Type="http://schemas.openxmlformats.org/officeDocument/2006/relationships/image" Target="../media/image45.wmf"/><Relationship Id="rId9" Type="http://schemas.openxmlformats.org/officeDocument/2006/relationships/oleObject" Target="../embeddings/oleObject60.bin"/><Relationship Id="rId14" Type="http://schemas.openxmlformats.org/officeDocument/2006/relationships/image" Target="../media/image35.wmf"/><Relationship Id="rId22" Type="http://schemas.openxmlformats.org/officeDocument/2006/relationships/image" Target="../media/image3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image" Target="../media/image63.png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62.png"/><Relationship Id="rId2" Type="http://schemas.openxmlformats.org/officeDocument/2006/relationships/slideLayout" Target="../slideLayouts/slideLayout66.xml"/><Relationship Id="rId16" Type="http://schemas.openxmlformats.org/officeDocument/2006/relationships/image" Target="../media/image60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7.wmf"/><Relationship Id="rId11" Type="http://schemas.openxmlformats.org/officeDocument/2006/relationships/image" Target="../media/image61.jpg"/><Relationship Id="rId5" Type="http://schemas.openxmlformats.org/officeDocument/2006/relationships/oleObject" Target="../embeddings/oleObject70.bin"/><Relationship Id="rId15" Type="http://schemas.openxmlformats.org/officeDocument/2006/relationships/oleObject" Target="../embeddings/oleObject73.bin"/><Relationship Id="rId10" Type="http://schemas.openxmlformats.org/officeDocument/2006/relationships/image" Target="../media/image59.wmf"/><Relationship Id="rId4" Type="http://schemas.openxmlformats.org/officeDocument/2006/relationships/image" Target="../media/image56.w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64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13" Type="http://schemas.openxmlformats.org/officeDocument/2006/relationships/oleObject" Target="../embeddings/oleObject79.bin"/><Relationship Id="rId18" Type="http://schemas.openxmlformats.org/officeDocument/2006/relationships/image" Target="../media/image71.wmf"/><Relationship Id="rId3" Type="http://schemas.openxmlformats.org/officeDocument/2006/relationships/oleObject" Target="../embeddings/oleObject74.bin"/><Relationship Id="rId21" Type="http://schemas.openxmlformats.org/officeDocument/2006/relationships/oleObject" Target="../embeddings/oleObject83.bin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68.wmf"/><Relationship Id="rId17" Type="http://schemas.openxmlformats.org/officeDocument/2006/relationships/oleObject" Target="../embeddings/oleObject81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70.wmf"/><Relationship Id="rId20" Type="http://schemas.openxmlformats.org/officeDocument/2006/relationships/image" Target="../media/image72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78.bin"/><Relationship Id="rId5" Type="http://schemas.openxmlformats.org/officeDocument/2006/relationships/oleObject" Target="../embeddings/oleObject75.bin"/><Relationship Id="rId15" Type="http://schemas.openxmlformats.org/officeDocument/2006/relationships/oleObject" Target="../embeddings/oleObject80.bin"/><Relationship Id="rId10" Type="http://schemas.openxmlformats.org/officeDocument/2006/relationships/image" Target="../media/image67.wmf"/><Relationship Id="rId19" Type="http://schemas.openxmlformats.org/officeDocument/2006/relationships/oleObject" Target="../embeddings/oleObject82.bin"/><Relationship Id="rId4" Type="http://schemas.openxmlformats.org/officeDocument/2006/relationships/image" Target="../media/image65.wmf"/><Relationship Id="rId9" Type="http://schemas.openxmlformats.org/officeDocument/2006/relationships/oleObject" Target="../embeddings/oleObject77.bin"/><Relationship Id="rId14" Type="http://schemas.openxmlformats.org/officeDocument/2006/relationships/image" Target="../media/image69.wmf"/><Relationship Id="rId22" Type="http://schemas.openxmlformats.org/officeDocument/2006/relationships/image" Target="../media/image73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75.bin"/><Relationship Id="rId18" Type="http://schemas.openxmlformats.org/officeDocument/2006/relationships/image" Target="../media/image67.wmf"/><Relationship Id="rId3" Type="http://schemas.openxmlformats.org/officeDocument/2006/relationships/oleObject" Target="../embeddings/oleObject84.bin"/><Relationship Id="rId7" Type="http://schemas.openxmlformats.org/officeDocument/2006/relationships/oleObject" Target="../embeddings/oleObject86.bin"/><Relationship Id="rId12" Type="http://schemas.openxmlformats.org/officeDocument/2006/relationships/image" Target="../media/image65.wmf"/><Relationship Id="rId17" Type="http://schemas.openxmlformats.org/officeDocument/2006/relationships/oleObject" Target="../embeddings/oleObject77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66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74.bin"/><Relationship Id="rId5" Type="http://schemas.openxmlformats.org/officeDocument/2006/relationships/oleObject" Target="../embeddings/oleObject85.bin"/><Relationship Id="rId15" Type="http://schemas.openxmlformats.org/officeDocument/2006/relationships/oleObject" Target="../embeddings/oleObject76.bin"/><Relationship Id="rId10" Type="http://schemas.openxmlformats.org/officeDocument/2006/relationships/image" Target="../media/image72.wmf"/><Relationship Id="rId4" Type="http://schemas.openxmlformats.org/officeDocument/2006/relationships/image" Target="../media/image74.wmf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20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image" Target="../media/image79.wmf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0.bin"/><Relationship Id="rId12" Type="http://schemas.openxmlformats.org/officeDocument/2006/relationships/oleObject" Target="../embeddings/oleObject9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7.wmf"/><Relationship Id="rId11" Type="http://schemas.openxmlformats.org/officeDocument/2006/relationships/image" Target="../media/image78.wmf"/><Relationship Id="rId5" Type="http://schemas.openxmlformats.org/officeDocument/2006/relationships/oleObject" Target="../embeddings/oleObject89.bin"/><Relationship Id="rId15" Type="http://schemas.openxmlformats.org/officeDocument/2006/relationships/image" Target="../media/image80.wmf"/><Relationship Id="rId10" Type="http://schemas.openxmlformats.org/officeDocument/2006/relationships/oleObject" Target="../embeddings/oleObject92.bin"/><Relationship Id="rId4" Type="http://schemas.openxmlformats.org/officeDocument/2006/relationships/image" Target="../media/image76.wmf"/><Relationship Id="rId9" Type="http://schemas.openxmlformats.org/officeDocument/2006/relationships/oleObject" Target="../embeddings/oleObject91.bin"/><Relationship Id="rId14" Type="http://schemas.openxmlformats.org/officeDocument/2006/relationships/oleObject" Target="../embeddings/oleObject94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13" Type="http://schemas.openxmlformats.org/officeDocument/2006/relationships/image" Target="../media/image78.wmf"/><Relationship Id="rId18" Type="http://schemas.openxmlformats.org/officeDocument/2006/relationships/oleObject" Target="../embeddings/oleObject103.bin"/><Relationship Id="rId3" Type="http://schemas.openxmlformats.org/officeDocument/2006/relationships/oleObject" Target="../embeddings/oleObject95.bin"/><Relationship Id="rId21" Type="http://schemas.openxmlformats.org/officeDocument/2006/relationships/image" Target="../media/image85.wmf"/><Relationship Id="rId7" Type="http://schemas.openxmlformats.org/officeDocument/2006/relationships/oleObject" Target="../embeddings/oleObject97.bin"/><Relationship Id="rId12" Type="http://schemas.openxmlformats.org/officeDocument/2006/relationships/oleObject" Target="../embeddings/oleObject100.bin"/><Relationship Id="rId17" Type="http://schemas.openxmlformats.org/officeDocument/2006/relationships/image" Target="../media/image80.wmf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102.bin"/><Relationship Id="rId20" Type="http://schemas.openxmlformats.org/officeDocument/2006/relationships/oleObject" Target="../embeddings/oleObject104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2.wmf"/><Relationship Id="rId11" Type="http://schemas.openxmlformats.org/officeDocument/2006/relationships/oleObject" Target="../embeddings/oleObject99.bin"/><Relationship Id="rId5" Type="http://schemas.openxmlformats.org/officeDocument/2006/relationships/oleObject" Target="../embeddings/oleObject96.bin"/><Relationship Id="rId15" Type="http://schemas.openxmlformats.org/officeDocument/2006/relationships/image" Target="../media/image79.wmf"/><Relationship Id="rId23" Type="http://schemas.openxmlformats.org/officeDocument/2006/relationships/image" Target="../media/image86.wmf"/><Relationship Id="rId10" Type="http://schemas.openxmlformats.org/officeDocument/2006/relationships/image" Target="../media/image76.wmf"/><Relationship Id="rId19" Type="http://schemas.openxmlformats.org/officeDocument/2006/relationships/image" Target="../media/image84.wmf"/><Relationship Id="rId4" Type="http://schemas.openxmlformats.org/officeDocument/2006/relationships/image" Target="../media/image81.wmf"/><Relationship Id="rId9" Type="http://schemas.openxmlformats.org/officeDocument/2006/relationships/oleObject" Target="../embeddings/oleObject98.bin"/><Relationship Id="rId14" Type="http://schemas.openxmlformats.org/officeDocument/2006/relationships/oleObject" Target="../embeddings/oleObject101.bin"/><Relationship Id="rId22" Type="http://schemas.openxmlformats.org/officeDocument/2006/relationships/oleObject" Target="../embeddings/oleObject105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13" Type="http://schemas.openxmlformats.org/officeDocument/2006/relationships/oleObject" Target="../embeddings/oleObject111.bin"/><Relationship Id="rId3" Type="http://schemas.openxmlformats.org/officeDocument/2006/relationships/oleObject" Target="../embeddings/oleObject106.bin"/><Relationship Id="rId7" Type="http://schemas.openxmlformats.org/officeDocument/2006/relationships/oleObject" Target="../embeddings/oleObject108.bin"/><Relationship Id="rId12" Type="http://schemas.openxmlformats.org/officeDocument/2006/relationships/image" Target="../media/image91.emf"/><Relationship Id="rId2" Type="http://schemas.openxmlformats.org/officeDocument/2006/relationships/slideLayout" Target="../slideLayouts/slideLayout44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8.emf"/><Relationship Id="rId11" Type="http://schemas.openxmlformats.org/officeDocument/2006/relationships/oleObject" Target="../embeddings/oleObject110.bin"/><Relationship Id="rId5" Type="http://schemas.openxmlformats.org/officeDocument/2006/relationships/oleObject" Target="../embeddings/oleObject107.bin"/><Relationship Id="rId10" Type="http://schemas.openxmlformats.org/officeDocument/2006/relationships/image" Target="../media/image90.emf"/><Relationship Id="rId4" Type="http://schemas.openxmlformats.org/officeDocument/2006/relationships/image" Target="../media/image87.wmf"/><Relationship Id="rId9" Type="http://schemas.openxmlformats.org/officeDocument/2006/relationships/oleObject" Target="../embeddings/oleObject109.bin"/><Relationship Id="rId14" Type="http://schemas.openxmlformats.org/officeDocument/2006/relationships/image" Target="../media/image92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3" Type="http://schemas.openxmlformats.org/officeDocument/2006/relationships/oleObject" Target="../embeddings/oleObject112.bin"/><Relationship Id="rId7" Type="http://schemas.openxmlformats.org/officeDocument/2006/relationships/oleObject" Target="../embeddings/oleObject114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113.bin"/><Relationship Id="rId4" Type="http://schemas.openxmlformats.org/officeDocument/2006/relationships/image" Target="../media/image93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120.bin"/><Relationship Id="rId18" Type="http://schemas.openxmlformats.org/officeDocument/2006/relationships/oleObject" Target="../embeddings/oleObject124.bin"/><Relationship Id="rId3" Type="http://schemas.openxmlformats.org/officeDocument/2006/relationships/oleObject" Target="../embeddings/oleObject115.bin"/><Relationship Id="rId21" Type="http://schemas.openxmlformats.org/officeDocument/2006/relationships/image" Target="../media/image102.wmf"/><Relationship Id="rId7" Type="http://schemas.openxmlformats.org/officeDocument/2006/relationships/oleObject" Target="../embeddings/oleObject117.bin"/><Relationship Id="rId12" Type="http://schemas.openxmlformats.org/officeDocument/2006/relationships/image" Target="../media/image99.wmf"/><Relationship Id="rId17" Type="http://schemas.openxmlformats.org/officeDocument/2006/relationships/oleObject" Target="../embeddings/oleObject123.bin"/><Relationship Id="rId25" Type="http://schemas.openxmlformats.org/officeDocument/2006/relationships/image" Target="../media/image103.wmf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122.bin"/><Relationship Id="rId20" Type="http://schemas.openxmlformats.org/officeDocument/2006/relationships/oleObject" Target="../embeddings/oleObject125.bin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7.wmf"/><Relationship Id="rId11" Type="http://schemas.openxmlformats.org/officeDocument/2006/relationships/oleObject" Target="../embeddings/oleObject119.bin"/><Relationship Id="rId24" Type="http://schemas.openxmlformats.org/officeDocument/2006/relationships/oleObject" Target="../embeddings/oleObject127.bin"/><Relationship Id="rId5" Type="http://schemas.openxmlformats.org/officeDocument/2006/relationships/oleObject" Target="../embeddings/oleObject116.bin"/><Relationship Id="rId15" Type="http://schemas.openxmlformats.org/officeDocument/2006/relationships/oleObject" Target="../embeddings/oleObject121.bin"/><Relationship Id="rId23" Type="http://schemas.openxmlformats.org/officeDocument/2006/relationships/image" Target="../media/image35.wmf"/><Relationship Id="rId10" Type="http://schemas.openxmlformats.org/officeDocument/2006/relationships/image" Target="../media/image98.wmf"/><Relationship Id="rId19" Type="http://schemas.openxmlformats.org/officeDocument/2006/relationships/image" Target="../media/image101.wmf"/><Relationship Id="rId4" Type="http://schemas.openxmlformats.org/officeDocument/2006/relationships/image" Target="../media/image96.wmf"/><Relationship Id="rId9" Type="http://schemas.openxmlformats.org/officeDocument/2006/relationships/oleObject" Target="../embeddings/oleObject118.bin"/><Relationship Id="rId14" Type="http://schemas.openxmlformats.org/officeDocument/2006/relationships/image" Target="../media/image100.wmf"/><Relationship Id="rId22" Type="http://schemas.openxmlformats.org/officeDocument/2006/relationships/oleObject" Target="../embeddings/oleObject126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13" Type="http://schemas.openxmlformats.org/officeDocument/2006/relationships/oleObject" Target="../embeddings/oleObject133.bin"/><Relationship Id="rId18" Type="http://schemas.openxmlformats.org/officeDocument/2006/relationships/image" Target="../media/image99.wmf"/><Relationship Id="rId26" Type="http://schemas.openxmlformats.org/officeDocument/2006/relationships/image" Target="../media/image108.wmf"/><Relationship Id="rId3" Type="http://schemas.openxmlformats.org/officeDocument/2006/relationships/oleObject" Target="../embeddings/oleObject128.bin"/><Relationship Id="rId21" Type="http://schemas.openxmlformats.org/officeDocument/2006/relationships/oleObject" Target="../embeddings/oleObject137.bin"/><Relationship Id="rId34" Type="http://schemas.openxmlformats.org/officeDocument/2006/relationships/image" Target="../media/image112.wmf"/><Relationship Id="rId7" Type="http://schemas.openxmlformats.org/officeDocument/2006/relationships/oleObject" Target="../embeddings/oleObject130.bin"/><Relationship Id="rId12" Type="http://schemas.openxmlformats.org/officeDocument/2006/relationships/image" Target="../media/image35.wmf"/><Relationship Id="rId17" Type="http://schemas.openxmlformats.org/officeDocument/2006/relationships/oleObject" Target="../embeddings/oleObject135.bin"/><Relationship Id="rId25" Type="http://schemas.openxmlformats.org/officeDocument/2006/relationships/oleObject" Target="../embeddings/oleObject140.bin"/><Relationship Id="rId33" Type="http://schemas.openxmlformats.org/officeDocument/2006/relationships/oleObject" Target="../embeddings/oleObject144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97.wmf"/><Relationship Id="rId20" Type="http://schemas.openxmlformats.org/officeDocument/2006/relationships/image" Target="../media/image20.wmf"/><Relationship Id="rId29" Type="http://schemas.openxmlformats.org/officeDocument/2006/relationships/oleObject" Target="../embeddings/oleObject142.bin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05.wmf"/><Relationship Id="rId11" Type="http://schemas.openxmlformats.org/officeDocument/2006/relationships/oleObject" Target="../embeddings/oleObject132.bin"/><Relationship Id="rId24" Type="http://schemas.openxmlformats.org/officeDocument/2006/relationships/oleObject" Target="../embeddings/oleObject139.bin"/><Relationship Id="rId32" Type="http://schemas.openxmlformats.org/officeDocument/2006/relationships/image" Target="../media/image111.wmf"/><Relationship Id="rId5" Type="http://schemas.openxmlformats.org/officeDocument/2006/relationships/oleObject" Target="../embeddings/oleObject129.bin"/><Relationship Id="rId15" Type="http://schemas.openxmlformats.org/officeDocument/2006/relationships/oleObject" Target="../embeddings/oleObject134.bin"/><Relationship Id="rId23" Type="http://schemas.openxmlformats.org/officeDocument/2006/relationships/oleObject" Target="../embeddings/oleObject138.bin"/><Relationship Id="rId28" Type="http://schemas.openxmlformats.org/officeDocument/2006/relationships/image" Target="../media/image109.wmf"/><Relationship Id="rId36" Type="http://schemas.openxmlformats.org/officeDocument/2006/relationships/image" Target="../media/image113.wmf"/><Relationship Id="rId10" Type="http://schemas.openxmlformats.org/officeDocument/2006/relationships/image" Target="../media/image102.wmf"/><Relationship Id="rId19" Type="http://schemas.openxmlformats.org/officeDocument/2006/relationships/oleObject" Target="../embeddings/oleObject136.bin"/><Relationship Id="rId31" Type="http://schemas.openxmlformats.org/officeDocument/2006/relationships/oleObject" Target="../embeddings/oleObject143.bin"/><Relationship Id="rId4" Type="http://schemas.openxmlformats.org/officeDocument/2006/relationships/image" Target="../media/image104.wmf"/><Relationship Id="rId9" Type="http://schemas.openxmlformats.org/officeDocument/2006/relationships/oleObject" Target="../embeddings/oleObject131.bin"/><Relationship Id="rId14" Type="http://schemas.openxmlformats.org/officeDocument/2006/relationships/image" Target="../media/image107.wmf"/><Relationship Id="rId22" Type="http://schemas.openxmlformats.org/officeDocument/2006/relationships/image" Target="../media/image101.wmf"/><Relationship Id="rId27" Type="http://schemas.openxmlformats.org/officeDocument/2006/relationships/oleObject" Target="../embeddings/oleObject141.bin"/><Relationship Id="rId30" Type="http://schemas.openxmlformats.org/officeDocument/2006/relationships/image" Target="../media/image110.wmf"/><Relationship Id="rId35" Type="http://schemas.openxmlformats.org/officeDocument/2006/relationships/oleObject" Target="../embeddings/oleObject145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7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46.bin"/><Relationship Id="rId5" Type="http://schemas.openxmlformats.org/officeDocument/2006/relationships/image" Target="../media/image16.wmf"/><Relationship Id="rId10" Type="http://schemas.openxmlformats.org/officeDocument/2006/relationships/image" Target="../media/image116.png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15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3" Type="http://schemas.openxmlformats.org/officeDocument/2006/relationships/oleObject" Target="../embeddings/oleObject148.bin"/><Relationship Id="rId7" Type="http://schemas.openxmlformats.org/officeDocument/2006/relationships/oleObject" Target="../embeddings/oleObject15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18.wmf"/><Relationship Id="rId5" Type="http://schemas.openxmlformats.org/officeDocument/2006/relationships/oleObject" Target="../embeddings/oleObject149.bin"/><Relationship Id="rId10" Type="http://schemas.openxmlformats.org/officeDocument/2006/relationships/image" Target="../media/image121.png"/><Relationship Id="rId4" Type="http://schemas.openxmlformats.org/officeDocument/2006/relationships/image" Target="../media/image117.wmf"/><Relationship Id="rId9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13" Type="http://schemas.openxmlformats.org/officeDocument/2006/relationships/oleObject" Target="../embeddings/oleObject154.bin"/><Relationship Id="rId3" Type="http://schemas.openxmlformats.org/officeDocument/2006/relationships/oleObject" Target="../embeddings/oleObject151.bin"/><Relationship Id="rId7" Type="http://schemas.openxmlformats.org/officeDocument/2006/relationships/oleObject" Target="../embeddings/oleObject152.bin"/><Relationship Id="rId12" Type="http://schemas.openxmlformats.org/officeDocument/2006/relationships/image" Target="../media/image121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14.wmf"/><Relationship Id="rId11" Type="http://schemas.openxmlformats.org/officeDocument/2006/relationships/image" Target="../media/image120.png"/><Relationship Id="rId5" Type="http://schemas.openxmlformats.org/officeDocument/2006/relationships/oleObject" Target="../embeddings/oleObject146.bin"/><Relationship Id="rId15" Type="http://schemas.openxmlformats.org/officeDocument/2006/relationships/image" Target="../media/image126.png"/><Relationship Id="rId10" Type="http://schemas.openxmlformats.org/officeDocument/2006/relationships/image" Target="../media/image124.wmf"/><Relationship Id="rId4" Type="http://schemas.openxmlformats.org/officeDocument/2006/relationships/image" Target="../media/image122.wmf"/><Relationship Id="rId9" Type="http://schemas.openxmlformats.org/officeDocument/2006/relationships/oleObject" Target="../embeddings/oleObject153.bin"/><Relationship Id="rId14" Type="http://schemas.openxmlformats.org/officeDocument/2006/relationships/image" Target="../media/image125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wmf"/><Relationship Id="rId3" Type="http://schemas.openxmlformats.org/officeDocument/2006/relationships/oleObject" Target="../embeddings/oleObject155.bin"/><Relationship Id="rId7" Type="http://schemas.openxmlformats.org/officeDocument/2006/relationships/oleObject" Target="../embeddings/oleObject15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156.bin"/><Relationship Id="rId10" Type="http://schemas.openxmlformats.org/officeDocument/2006/relationships/image" Target="../media/image130.wmf"/><Relationship Id="rId4" Type="http://schemas.openxmlformats.org/officeDocument/2006/relationships/image" Target="../media/image127.wmf"/><Relationship Id="rId9" Type="http://schemas.openxmlformats.org/officeDocument/2006/relationships/oleObject" Target="../embeddings/oleObject158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wmf"/><Relationship Id="rId3" Type="http://schemas.openxmlformats.org/officeDocument/2006/relationships/oleObject" Target="../embeddings/oleObject159.bin"/><Relationship Id="rId7" Type="http://schemas.openxmlformats.org/officeDocument/2006/relationships/oleObject" Target="../embeddings/oleObject161.bin"/><Relationship Id="rId12" Type="http://schemas.openxmlformats.org/officeDocument/2006/relationships/image" Target="../media/image135.wmf"/><Relationship Id="rId2" Type="http://schemas.openxmlformats.org/officeDocument/2006/relationships/slideLayout" Target="../slideLayouts/slideLayout5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32.wmf"/><Relationship Id="rId11" Type="http://schemas.openxmlformats.org/officeDocument/2006/relationships/oleObject" Target="../embeddings/oleObject163.bin"/><Relationship Id="rId5" Type="http://schemas.openxmlformats.org/officeDocument/2006/relationships/oleObject" Target="../embeddings/oleObject160.bin"/><Relationship Id="rId10" Type="http://schemas.openxmlformats.org/officeDocument/2006/relationships/image" Target="../media/image134.emf"/><Relationship Id="rId4" Type="http://schemas.openxmlformats.org/officeDocument/2006/relationships/image" Target="../media/image131.wmf"/><Relationship Id="rId9" Type="http://schemas.openxmlformats.org/officeDocument/2006/relationships/oleObject" Target="../embeddings/oleObject162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37.gif"/><Relationship Id="rId4" Type="http://schemas.openxmlformats.org/officeDocument/2006/relationships/image" Target="../media/image136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hyperlink" Target="FLASH/faradays-law_en.html" TargetMode="External"/><Relationship Id="rId4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0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15.bin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8.w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20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18.wmf"/><Relationship Id="rId4" Type="http://schemas.openxmlformats.org/officeDocument/2006/relationships/image" Target="../media/image21.png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1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7" name="Text Box 5"/>
          <p:cNvSpPr txBox="1">
            <a:spLocks noChangeArrowheads="1"/>
          </p:cNvSpPr>
          <p:nvPr/>
        </p:nvSpPr>
        <p:spPr bwMode="auto">
          <a:xfrm>
            <a:off x="2656880" y="573529"/>
            <a:ext cx="4507409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kumimoji="1" lang="zh-CN" altLang="en-US" sz="27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第八章  电磁感应、电磁场</a:t>
            </a:r>
          </a:p>
        </p:txBody>
      </p:sp>
      <p:sp>
        <p:nvSpPr>
          <p:cNvPr id="105478" name="Text Box 6"/>
          <p:cNvSpPr txBox="1">
            <a:spLocks noChangeArrowheads="1"/>
          </p:cNvSpPr>
          <p:nvPr/>
        </p:nvSpPr>
        <p:spPr bwMode="auto">
          <a:xfrm>
            <a:off x="2681790" y="1934480"/>
            <a:ext cx="507656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§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8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.2 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动生电动势、感生电动势</a:t>
            </a:r>
          </a:p>
        </p:txBody>
      </p:sp>
      <p:sp>
        <p:nvSpPr>
          <p:cNvPr id="105480" name="Text Box 8"/>
          <p:cNvSpPr txBox="1">
            <a:spLocks noChangeArrowheads="1"/>
          </p:cNvSpPr>
          <p:nvPr/>
        </p:nvSpPr>
        <p:spPr bwMode="auto">
          <a:xfrm>
            <a:off x="2681791" y="1372077"/>
            <a:ext cx="37748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§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8.1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电磁感应定律</a:t>
            </a: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2681790" y="2485341"/>
            <a:ext cx="37097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§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8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.3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自感和互感</a:t>
            </a: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2681791" y="3036203"/>
            <a:ext cx="27986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§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8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.4 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RL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电路</a:t>
            </a:r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2681790" y="3587064"/>
            <a:ext cx="34494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§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8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.5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磁场的能量</a:t>
            </a: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2681790" y="4137924"/>
            <a:ext cx="34494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§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8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.6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麦克斯韦方程组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CC07D0C-209D-4560-ACCF-2102BB55E883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9220" name="Text Box 44"/>
          <p:cNvSpPr txBox="1">
            <a:spLocks noChangeArrowheads="1"/>
          </p:cNvSpPr>
          <p:nvPr/>
        </p:nvSpPr>
        <p:spPr bwMode="auto">
          <a:xfrm>
            <a:off x="609072" y="303498"/>
            <a:ext cx="31325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FontTx/>
              <a:buBlip>
                <a:blip r:embed="rId4"/>
              </a:buBlip>
            </a:pPr>
            <a:r>
              <a:rPr kumimoji="1" lang="en-US" altLang="zh-CN" sz="2100" b="1" dirty="0">
                <a:latin typeface="Times New Roman" pitchFamily="18" charset="0"/>
              </a:rPr>
              <a:t>   </a:t>
            </a:r>
            <a:r>
              <a:rPr kumimoji="1" lang="zh-CN" altLang="en-US" sz="2400" b="1" dirty="0">
                <a:latin typeface="Times New Roman" pitchFamily="18" charset="0"/>
              </a:rPr>
              <a:t>感应电动势的方向</a:t>
            </a:r>
          </a:p>
        </p:txBody>
      </p:sp>
      <p:grpSp>
        <p:nvGrpSpPr>
          <p:cNvPr id="9251" name="Group 48"/>
          <p:cNvGrpSpPr>
            <a:grpSpLocks/>
          </p:cNvGrpSpPr>
          <p:nvPr/>
        </p:nvGrpSpPr>
        <p:grpSpPr bwMode="auto">
          <a:xfrm flipH="1">
            <a:off x="5890022" y="1918097"/>
            <a:ext cx="1257300" cy="457200"/>
            <a:chOff x="1200" y="768"/>
            <a:chExt cx="1008" cy="384"/>
          </a:xfrm>
        </p:grpSpPr>
        <p:sp>
          <p:nvSpPr>
            <p:cNvPr id="9252" name="Oval 49"/>
            <p:cNvSpPr>
              <a:spLocks noChangeArrowheads="1"/>
            </p:cNvSpPr>
            <p:nvPr/>
          </p:nvSpPr>
          <p:spPr bwMode="auto">
            <a:xfrm>
              <a:off x="1200" y="768"/>
              <a:ext cx="1008" cy="384"/>
            </a:xfrm>
            <a:prstGeom prst="ellipse">
              <a:avLst/>
            </a:prstGeom>
            <a:noFill/>
            <a:ln w="28575">
              <a:solidFill>
                <a:srgbClr val="CC0066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9253" name="Line 50"/>
            <p:cNvSpPr>
              <a:spLocks noChangeShapeType="1"/>
            </p:cNvSpPr>
            <p:nvPr/>
          </p:nvSpPr>
          <p:spPr bwMode="auto">
            <a:xfrm rot="10800000" flipV="1">
              <a:off x="1381" y="782"/>
              <a:ext cx="120" cy="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Line 50"/>
            <p:cNvSpPr>
              <a:spLocks noChangeShapeType="1"/>
            </p:cNvSpPr>
            <p:nvPr/>
          </p:nvSpPr>
          <p:spPr bwMode="auto">
            <a:xfrm rot="10800000" flipH="1">
              <a:off x="1898" y="1108"/>
              <a:ext cx="114" cy="2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lg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537458" y="897564"/>
            <a:ext cx="1457325" cy="719138"/>
            <a:chOff x="1907704" y="1196752"/>
            <a:chExt cx="1943100" cy="958850"/>
          </a:xfrm>
        </p:grpSpPr>
        <p:sp>
          <p:nvSpPr>
            <p:cNvPr id="15403" name="Rectangle 43"/>
            <p:cNvSpPr>
              <a:spLocks noChangeArrowheads="1"/>
            </p:cNvSpPr>
            <p:nvPr/>
          </p:nvSpPr>
          <p:spPr bwMode="auto">
            <a:xfrm>
              <a:off x="2755429" y="1499890"/>
              <a:ext cx="381000" cy="381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graphicFrame>
          <p:nvGraphicFramePr>
            <p:cNvPr id="15411" name="Object 5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85980623"/>
                </p:ext>
              </p:extLst>
            </p:nvPr>
          </p:nvGraphicFramePr>
          <p:xfrm>
            <a:off x="1907704" y="1196752"/>
            <a:ext cx="1943100" cy="958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4124" name="Equation" r:id="rId5" imgW="965200" imgH="609600" progId="Equation.DSMT4">
                    <p:embed/>
                  </p:oleObj>
                </mc:Choice>
                <mc:Fallback>
                  <p:oleObj name="Equation" r:id="rId5" imgW="965200" imgH="609600" progId="Equation.DSMT4">
                    <p:embed/>
                    <p:pic>
                      <p:nvPicPr>
                        <p:cNvPr id="15411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7704" y="1196752"/>
                          <a:ext cx="1943100" cy="9588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412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7781518"/>
              </p:ext>
            </p:extLst>
          </p:nvPr>
        </p:nvGraphicFramePr>
        <p:xfrm>
          <a:off x="1487996" y="3079866"/>
          <a:ext cx="991345" cy="784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125" name="Equation" r:id="rId7" imgW="495000" imgH="393480" progId="Equation.DSMT4">
                  <p:embed/>
                </p:oleObj>
              </mc:Choice>
              <mc:Fallback>
                <p:oleObj name="Equation" r:id="rId7" imgW="495000" imgH="393480" progId="Equation.DSMT4">
                  <p:embed/>
                  <p:pic>
                    <p:nvPicPr>
                      <p:cNvPr id="15412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996" y="3079866"/>
                        <a:ext cx="991345" cy="78492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13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419427"/>
              </p:ext>
            </p:extLst>
          </p:nvPr>
        </p:nvGraphicFramePr>
        <p:xfrm>
          <a:off x="3059430" y="3206750"/>
          <a:ext cx="10255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126" name="Equation" r:id="rId9" imgW="380880" imgH="228600" progId="Equation.DSMT4">
                  <p:embed/>
                </p:oleObj>
              </mc:Choice>
              <mc:Fallback>
                <p:oleObj name="Equation" r:id="rId9" imgW="380880" imgH="228600" progId="Equation.DSMT4">
                  <p:embed/>
                  <p:pic>
                    <p:nvPicPr>
                      <p:cNvPr id="15413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430" y="3206750"/>
                        <a:ext cx="1025525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414" name="Group 54"/>
          <p:cNvGrpSpPr>
            <a:grpSpLocks/>
          </p:cNvGrpSpPr>
          <p:nvPr/>
        </p:nvGrpSpPr>
        <p:grpSpPr bwMode="auto">
          <a:xfrm>
            <a:off x="1203138" y="3975906"/>
            <a:ext cx="2626519" cy="479822"/>
            <a:chOff x="784" y="3118"/>
            <a:chExt cx="2119" cy="403"/>
          </a:xfrm>
        </p:grpSpPr>
        <p:graphicFrame>
          <p:nvGraphicFramePr>
            <p:cNvPr id="9248" name="Object 55"/>
            <p:cNvGraphicFramePr>
              <a:graphicFrameLocks noChangeAspect="1"/>
            </p:cNvGraphicFramePr>
            <p:nvPr/>
          </p:nvGraphicFramePr>
          <p:xfrm>
            <a:off x="784" y="3158"/>
            <a:ext cx="282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4127" name="Equation" r:id="rId11" imgW="139579" imgH="215713" progId="Equation.3">
                    <p:embed/>
                  </p:oleObj>
                </mc:Choice>
                <mc:Fallback>
                  <p:oleObj name="Equation" r:id="rId11" imgW="139579" imgH="215713" progId="Equation.3">
                    <p:embed/>
                    <p:pic>
                      <p:nvPicPr>
                        <p:cNvPr id="9248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4" y="3158"/>
                          <a:ext cx="282" cy="3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49" name="Text Box 56"/>
            <p:cNvSpPr txBox="1">
              <a:spLocks noChangeArrowheads="1"/>
            </p:cNvSpPr>
            <p:nvPr/>
          </p:nvSpPr>
          <p:spPr bwMode="auto">
            <a:xfrm>
              <a:off x="981" y="3118"/>
              <a:ext cx="1922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>
                  <a:latin typeface="Times New Roman" pitchFamily="18" charset="0"/>
                </a:rPr>
                <a:t>与回路取向</a:t>
              </a:r>
              <a:r>
                <a:rPr kumimoji="1" lang="zh-CN" altLang="en-US" sz="2400" b="1" smtClean="0">
                  <a:latin typeface="Times New Roman" pitchFamily="18" charset="0"/>
                </a:rPr>
                <a:t>相</a:t>
              </a:r>
              <a:r>
                <a:rPr kumimoji="1" lang="zh-CN" altLang="en-US" sz="2400" b="1">
                  <a:solidFill>
                    <a:srgbClr val="CC0000"/>
                  </a:solidFill>
                  <a:latin typeface="Times New Roman" pitchFamily="18" charset="0"/>
                </a:rPr>
                <a:t>同</a:t>
              </a:r>
            </a:p>
          </p:txBody>
        </p:sp>
      </p:grpSp>
      <p:graphicFrame>
        <p:nvGraphicFramePr>
          <p:cNvPr id="15417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7533834"/>
              </p:ext>
            </p:extLst>
          </p:nvPr>
        </p:nvGraphicFramePr>
        <p:xfrm>
          <a:off x="1269428" y="2323302"/>
          <a:ext cx="1072753" cy="39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128" name="Equation" r:id="rId13" imgW="545760" imgH="203040" progId="Equation.DSMT4">
                  <p:embed/>
                </p:oleObj>
              </mc:Choice>
              <mc:Fallback>
                <p:oleObj name="Equation" r:id="rId13" imgW="545760" imgH="203040" progId="Equation.DSMT4">
                  <p:embed/>
                  <p:pic>
                    <p:nvPicPr>
                      <p:cNvPr id="15417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9428" y="2323302"/>
                        <a:ext cx="1072753" cy="39647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46" name="Text Box 59"/>
          <p:cNvSpPr txBox="1">
            <a:spLocks noChangeArrowheads="1"/>
          </p:cNvSpPr>
          <p:nvPr/>
        </p:nvSpPr>
        <p:spPr bwMode="auto">
          <a:xfrm>
            <a:off x="406999" y="1830996"/>
            <a:ext cx="360878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</a:rPr>
              <a:t>      </a:t>
            </a:r>
            <a:r>
              <a:rPr kumimoji="1" lang="zh-CN" altLang="en-US" sz="2400" b="1">
                <a:solidFill>
                  <a:srgbClr val="C00000"/>
                </a:solidFill>
                <a:latin typeface="Times New Roman" pitchFamily="18" charset="0"/>
              </a:rPr>
              <a:t>法向</a:t>
            </a:r>
            <a:r>
              <a:rPr kumimoji="1" lang="zh-CN" altLang="en-US" sz="2400" b="1">
                <a:latin typeface="Times New Roman" pitchFamily="18" charset="0"/>
              </a:rPr>
              <a:t>与回路成</a:t>
            </a:r>
            <a:r>
              <a:rPr kumimoji="1" lang="zh-CN" altLang="en-US" sz="2400" b="1">
                <a:solidFill>
                  <a:srgbClr val="CC0000"/>
                </a:solidFill>
                <a:latin typeface="Times New Roman" pitchFamily="18" charset="0"/>
              </a:rPr>
              <a:t>右</a:t>
            </a:r>
            <a:r>
              <a:rPr kumimoji="1" lang="zh-CN" altLang="en-US" sz="2400" b="1">
                <a:latin typeface="Times New Roman" pitchFamily="18" charset="0"/>
              </a:rPr>
              <a:t>螺旋</a:t>
            </a:r>
          </a:p>
        </p:txBody>
      </p:sp>
      <p:grpSp>
        <p:nvGrpSpPr>
          <p:cNvPr id="15443" name="Group 83"/>
          <p:cNvGrpSpPr>
            <a:grpSpLocks/>
          </p:cNvGrpSpPr>
          <p:nvPr/>
        </p:nvGrpSpPr>
        <p:grpSpPr bwMode="auto">
          <a:xfrm>
            <a:off x="5280660" y="1113235"/>
            <a:ext cx="2503885" cy="2662238"/>
            <a:chOff x="3216" y="935"/>
            <a:chExt cx="2103" cy="2236"/>
          </a:xfrm>
        </p:grpSpPr>
        <p:grpSp>
          <p:nvGrpSpPr>
            <p:cNvPr id="9230" name="Group 62"/>
            <p:cNvGrpSpPr>
              <a:grpSpLocks/>
            </p:cNvGrpSpPr>
            <p:nvPr/>
          </p:nvGrpSpPr>
          <p:grpSpPr bwMode="auto">
            <a:xfrm>
              <a:off x="3216" y="981"/>
              <a:ext cx="2103" cy="1231"/>
              <a:chOff x="2976" y="624"/>
              <a:chExt cx="2256" cy="1476"/>
            </a:xfrm>
          </p:grpSpPr>
          <p:sp>
            <p:nvSpPr>
              <p:cNvPr id="9241" name="Line 63"/>
              <p:cNvSpPr>
                <a:spLocks noChangeShapeType="1"/>
              </p:cNvSpPr>
              <p:nvPr/>
            </p:nvSpPr>
            <p:spPr bwMode="auto">
              <a:xfrm flipV="1">
                <a:off x="4128" y="624"/>
                <a:ext cx="0" cy="1440"/>
              </a:xfrm>
              <a:prstGeom prst="line">
                <a:avLst/>
              </a:prstGeom>
              <a:noFill/>
              <a:ln w="19050">
                <a:solidFill>
                  <a:srgbClr val="3333CC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42" name="Arc 64"/>
              <p:cNvSpPr>
                <a:spLocks/>
              </p:cNvSpPr>
              <p:nvPr/>
            </p:nvSpPr>
            <p:spPr bwMode="auto">
              <a:xfrm flipH="1">
                <a:off x="4176" y="816"/>
                <a:ext cx="912" cy="1284"/>
              </a:xfrm>
              <a:custGeom>
                <a:avLst/>
                <a:gdLst>
                  <a:gd name="T0" fmla="*/ 0 w 21600"/>
                  <a:gd name="T1" fmla="*/ 0 h 19892"/>
                  <a:gd name="T2" fmla="*/ 0 w 21600"/>
                  <a:gd name="T3" fmla="*/ 0 h 19892"/>
                  <a:gd name="T4" fmla="*/ 0 w 21600"/>
                  <a:gd name="T5" fmla="*/ 0 h 1989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19892" fill="none" extrusionOk="0">
                    <a:moveTo>
                      <a:pt x="8419" y="0"/>
                    </a:moveTo>
                    <a:cubicBezTo>
                      <a:pt x="16409" y="3382"/>
                      <a:pt x="21600" y="11216"/>
                      <a:pt x="21600" y="19892"/>
                    </a:cubicBezTo>
                  </a:path>
                  <a:path w="21600" h="19892" stroke="0" extrusionOk="0">
                    <a:moveTo>
                      <a:pt x="8419" y="0"/>
                    </a:moveTo>
                    <a:cubicBezTo>
                      <a:pt x="16409" y="3382"/>
                      <a:pt x="21600" y="11216"/>
                      <a:pt x="21600" y="19892"/>
                    </a:cubicBezTo>
                    <a:lnTo>
                      <a:pt x="0" y="19892"/>
                    </a:lnTo>
                    <a:lnTo>
                      <a:pt x="8419" y="0"/>
                    </a:lnTo>
                    <a:close/>
                  </a:path>
                </a:pathLst>
              </a:custGeom>
              <a:noFill/>
              <a:ln w="19050">
                <a:solidFill>
                  <a:srgbClr val="3333CC"/>
                </a:solidFill>
                <a:round/>
                <a:headEnd type="triangle" w="med" len="med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43" name="Arc 65"/>
              <p:cNvSpPr>
                <a:spLocks/>
              </p:cNvSpPr>
              <p:nvPr/>
            </p:nvSpPr>
            <p:spPr bwMode="auto">
              <a:xfrm flipH="1">
                <a:off x="4224" y="1152"/>
                <a:ext cx="1008" cy="934"/>
              </a:xfrm>
              <a:custGeom>
                <a:avLst/>
                <a:gdLst>
                  <a:gd name="T0" fmla="*/ 0 w 21600"/>
                  <a:gd name="T1" fmla="*/ 0 h 21146"/>
                  <a:gd name="T2" fmla="*/ 0 w 21600"/>
                  <a:gd name="T3" fmla="*/ 0 h 21146"/>
                  <a:gd name="T4" fmla="*/ 0 w 21600"/>
                  <a:gd name="T5" fmla="*/ 0 h 211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146" fill="none" extrusionOk="0">
                    <a:moveTo>
                      <a:pt x="4404" y="-1"/>
                    </a:moveTo>
                    <a:cubicBezTo>
                      <a:pt x="14421" y="2085"/>
                      <a:pt x="21600" y="10914"/>
                      <a:pt x="21600" y="21146"/>
                    </a:cubicBezTo>
                  </a:path>
                  <a:path w="21600" h="21146" stroke="0" extrusionOk="0">
                    <a:moveTo>
                      <a:pt x="4404" y="-1"/>
                    </a:moveTo>
                    <a:cubicBezTo>
                      <a:pt x="14421" y="2085"/>
                      <a:pt x="21600" y="10914"/>
                      <a:pt x="21600" y="21146"/>
                    </a:cubicBezTo>
                    <a:lnTo>
                      <a:pt x="0" y="21146"/>
                    </a:lnTo>
                    <a:lnTo>
                      <a:pt x="4404" y="-1"/>
                    </a:lnTo>
                    <a:close/>
                  </a:path>
                </a:pathLst>
              </a:custGeom>
              <a:noFill/>
              <a:ln w="19050">
                <a:solidFill>
                  <a:srgbClr val="3333CC"/>
                </a:solidFill>
                <a:round/>
                <a:headEnd type="triangle" w="med" len="med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44" name="Arc 66"/>
              <p:cNvSpPr>
                <a:spLocks/>
              </p:cNvSpPr>
              <p:nvPr/>
            </p:nvSpPr>
            <p:spPr bwMode="auto">
              <a:xfrm>
                <a:off x="2976" y="1152"/>
                <a:ext cx="1056" cy="934"/>
              </a:xfrm>
              <a:custGeom>
                <a:avLst/>
                <a:gdLst>
                  <a:gd name="T0" fmla="*/ 0 w 21600"/>
                  <a:gd name="T1" fmla="*/ 0 h 21146"/>
                  <a:gd name="T2" fmla="*/ 0 w 21600"/>
                  <a:gd name="T3" fmla="*/ 0 h 21146"/>
                  <a:gd name="T4" fmla="*/ 0 w 21600"/>
                  <a:gd name="T5" fmla="*/ 0 h 211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146" fill="none" extrusionOk="0">
                    <a:moveTo>
                      <a:pt x="4404" y="-1"/>
                    </a:moveTo>
                    <a:cubicBezTo>
                      <a:pt x="14421" y="2085"/>
                      <a:pt x="21600" y="10914"/>
                      <a:pt x="21600" y="21146"/>
                    </a:cubicBezTo>
                  </a:path>
                  <a:path w="21600" h="21146" stroke="0" extrusionOk="0">
                    <a:moveTo>
                      <a:pt x="4404" y="-1"/>
                    </a:moveTo>
                    <a:cubicBezTo>
                      <a:pt x="14421" y="2085"/>
                      <a:pt x="21600" y="10914"/>
                      <a:pt x="21600" y="21146"/>
                    </a:cubicBezTo>
                    <a:lnTo>
                      <a:pt x="0" y="21146"/>
                    </a:lnTo>
                    <a:lnTo>
                      <a:pt x="4404" y="-1"/>
                    </a:lnTo>
                    <a:close/>
                  </a:path>
                </a:pathLst>
              </a:custGeom>
              <a:noFill/>
              <a:ln w="19050">
                <a:solidFill>
                  <a:srgbClr val="3333CC"/>
                </a:solidFill>
                <a:round/>
                <a:headEnd type="triangle" w="med" len="med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45" name="Arc 67"/>
              <p:cNvSpPr>
                <a:spLocks/>
              </p:cNvSpPr>
              <p:nvPr/>
            </p:nvSpPr>
            <p:spPr bwMode="auto">
              <a:xfrm>
                <a:off x="3264" y="816"/>
                <a:ext cx="816" cy="1284"/>
              </a:xfrm>
              <a:custGeom>
                <a:avLst/>
                <a:gdLst>
                  <a:gd name="T0" fmla="*/ 0 w 21600"/>
                  <a:gd name="T1" fmla="*/ 0 h 19892"/>
                  <a:gd name="T2" fmla="*/ 0 w 21600"/>
                  <a:gd name="T3" fmla="*/ 0 h 19892"/>
                  <a:gd name="T4" fmla="*/ 0 w 21600"/>
                  <a:gd name="T5" fmla="*/ 0 h 1989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19892" fill="none" extrusionOk="0">
                    <a:moveTo>
                      <a:pt x="8419" y="0"/>
                    </a:moveTo>
                    <a:cubicBezTo>
                      <a:pt x="16409" y="3382"/>
                      <a:pt x="21600" y="11216"/>
                      <a:pt x="21600" y="19892"/>
                    </a:cubicBezTo>
                  </a:path>
                  <a:path w="21600" h="19892" stroke="0" extrusionOk="0">
                    <a:moveTo>
                      <a:pt x="8419" y="0"/>
                    </a:moveTo>
                    <a:cubicBezTo>
                      <a:pt x="16409" y="3382"/>
                      <a:pt x="21600" y="11216"/>
                      <a:pt x="21600" y="19892"/>
                    </a:cubicBezTo>
                    <a:lnTo>
                      <a:pt x="0" y="19892"/>
                    </a:lnTo>
                    <a:lnTo>
                      <a:pt x="8419" y="0"/>
                    </a:lnTo>
                    <a:close/>
                  </a:path>
                </a:pathLst>
              </a:custGeom>
              <a:noFill/>
              <a:ln w="19050">
                <a:solidFill>
                  <a:srgbClr val="3333CC"/>
                </a:solidFill>
                <a:round/>
                <a:headEnd type="triangle" w="med" len="med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231" name="Group 80"/>
            <p:cNvGrpSpPr>
              <a:grpSpLocks/>
            </p:cNvGrpSpPr>
            <p:nvPr/>
          </p:nvGrpSpPr>
          <p:grpSpPr bwMode="auto">
            <a:xfrm>
              <a:off x="4165" y="2085"/>
              <a:ext cx="318" cy="1086"/>
              <a:chOff x="4165" y="2085"/>
              <a:chExt cx="318" cy="1086"/>
            </a:xfrm>
          </p:grpSpPr>
          <p:sp>
            <p:nvSpPr>
              <p:cNvPr id="15429" name="Rectangle 69"/>
              <p:cNvSpPr>
                <a:spLocks noChangeArrowheads="1"/>
              </p:cNvSpPr>
              <p:nvPr/>
            </p:nvSpPr>
            <p:spPr bwMode="auto">
              <a:xfrm>
                <a:off x="4183" y="2102"/>
                <a:ext cx="224" cy="1041"/>
              </a:xfrm>
              <a:prstGeom prst="rect">
                <a:avLst/>
              </a:prstGeom>
              <a:gradFill rotWithShape="1">
                <a:gsLst>
                  <a:gs pos="0">
                    <a:srgbClr val="CC0000">
                      <a:gamma/>
                      <a:shade val="46275"/>
                      <a:invGamma/>
                    </a:srgbClr>
                  </a:gs>
                  <a:gs pos="50000">
                    <a:srgbClr val="CC0000">
                      <a:alpha val="69000"/>
                    </a:srgbClr>
                  </a:gs>
                  <a:gs pos="100000">
                    <a:srgbClr val="CC00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9236" name="Text Box 70"/>
              <p:cNvSpPr txBox="1">
                <a:spLocks noChangeArrowheads="1"/>
              </p:cNvSpPr>
              <p:nvPr/>
            </p:nvSpPr>
            <p:spPr bwMode="auto">
              <a:xfrm>
                <a:off x="4165" y="2085"/>
                <a:ext cx="318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100" b="1">
                    <a:solidFill>
                      <a:schemeClr val="bg1"/>
                    </a:solidFill>
                    <a:latin typeface="Times New Roman" pitchFamily="18" charset="0"/>
                  </a:rPr>
                  <a:t>N</a:t>
                </a:r>
              </a:p>
            </p:txBody>
          </p:sp>
          <p:sp>
            <p:nvSpPr>
              <p:cNvPr id="15431" name="Rectangle 71"/>
              <p:cNvSpPr>
                <a:spLocks noChangeArrowheads="1"/>
              </p:cNvSpPr>
              <p:nvPr/>
            </p:nvSpPr>
            <p:spPr bwMode="auto">
              <a:xfrm>
                <a:off x="4183" y="2623"/>
                <a:ext cx="224" cy="520"/>
              </a:xfrm>
              <a:prstGeom prst="rect">
                <a:avLst/>
              </a:prstGeom>
              <a:gradFill rotWithShape="1">
                <a:gsLst>
                  <a:gs pos="0">
                    <a:srgbClr val="0033CC">
                      <a:gamma/>
                      <a:shade val="46275"/>
                      <a:invGamma/>
                    </a:srgbClr>
                  </a:gs>
                  <a:gs pos="50000">
                    <a:srgbClr val="0033CC">
                      <a:alpha val="70000"/>
                    </a:srgbClr>
                  </a:gs>
                  <a:gs pos="100000">
                    <a:srgbClr val="0033CC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9240" name="Text Box 72"/>
              <p:cNvSpPr txBox="1">
                <a:spLocks noChangeArrowheads="1"/>
              </p:cNvSpPr>
              <p:nvPr/>
            </p:nvSpPr>
            <p:spPr bwMode="auto">
              <a:xfrm>
                <a:off x="4183" y="2822"/>
                <a:ext cx="280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100" b="1">
                    <a:solidFill>
                      <a:schemeClr val="bg1"/>
                    </a:solidFill>
                    <a:latin typeface="Times New Roman" pitchFamily="18" charset="0"/>
                  </a:rPr>
                  <a:t>S</a:t>
                </a:r>
              </a:p>
            </p:txBody>
          </p:sp>
        </p:grpSp>
        <p:graphicFrame>
          <p:nvGraphicFramePr>
            <p:cNvPr id="9232" name="Object 73"/>
            <p:cNvGraphicFramePr>
              <a:graphicFrameLocks noChangeAspect="1"/>
            </p:cNvGraphicFramePr>
            <p:nvPr/>
          </p:nvGraphicFramePr>
          <p:xfrm>
            <a:off x="3986" y="935"/>
            <a:ext cx="241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4129" name="Equation" r:id="rId15" imgW="215619" imgH="266353" progId="Equation.3">
                    <p:embed/>
                  </p:oleObj>
                </mc:Choice>
                <mc:Fallback>
                  <p:oleObj name="Equation" r:id="rId15" imgW="215619" imgH="266353" progId="Equation.3">
                    <p:embed/>
                    <p:pic>
                      <p:nvPicPr>
                        <p:cNvPr id="9232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6" y="935"/>
                          <a:ext cx="241" cy="3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弧形 1"/>
          <p:cNvSpPr/>
          <p:nvPr/>
        </p:nvSpPr>
        <p:spPr>
          <a:xfrm>
            <a:off x="6891897" y="1991066"/>
            <a:ext cx="510851" cy="384231"/>
          </a:xfrm>
          <a:prstGeom prst="arc">
            <a:avLst>
              <a:gd name="adj1" fmla="val 18458488"/>
              <a:gd name="adj2" fmla="val 4655098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6546230" y="2128095"/>
            <a:ext cx="0" cy="505569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50144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5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5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500"/>
                                        <p:tgtEl>
                                          <p:spTgt spid="15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15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5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F12CF81-C90A-400D-B9C9-7AA2C9387E15}" type="slidenum">
              <a:rPr lang="en-US" altLang="zh-CN"/>
              <a:pPr/>
              <a:t>11</a:t>
            </a:fld>
            <a:endParaRPr lang="en-US" altLang="zh-CN"/>
          </a:p>
        </p:txBody>
      </p:sp>
      <p:grpSp>
        <p:nvGrpSpPr>
          <p:cNvPr id="10243" name="Group 1079"/>
          <p:cNvGrpSpPr>
            <a:grpSpLocks/>
          </p:cNvGrpSpPr>
          <p:nvPr/>
        </p:nvGrpSpPr>
        <p:grpSpPr bwMode="auto">
          <a:xfrm>
            <a:off x="6019958" y="845345"/>
            <a:ext cx="2815828" cy="3407569"/>
            <a:chOff x="2878" y="710"/>
            <a:chExt cx="2365" cy="2862"/>
          </a:xfrm>
        </p:grpSpPr>
        <p:sp>
          <p:nvSpPr>
            <p:cNvPr id="10249" name="AutoShape 1027"/>
            <p:cNvSpPr>
              <a:spLocks noChangeArrowheads="1"/>
            </p:cNvSpPr>
            <p:nvPr/>
          </p:nvSpPr>
          <p:spPr bwMode="auto">
            <a:xfrm>
              <a:off x="3324" y="710"/>
              <a:ext cx="1919" cy="831"/>
            </a:xfrm>
            <a:prstGeom prst="cube">
              <a:avLst>
                <a:gd name="adj" fmla="val 60995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10250" name="AutoShape 1028"/>
            <p:cNvSpPr>
              <a:spLocks noChangeArrowheads="1"/>
            </p:cNvSpPr>
            <p:nvPr/>
          </p:nvSpPr>
          <p:spPr bwMode="auto">
            <a:xfrm>
              <a:off x="3280" y="1957"/>
              <a:ext cx="1918" cy="831"/>
            </a:xfrm>
            <a:prstGeom prst="cube">
              <a:avLst>
                <a:gd name="adj" fmla="val 60995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10251" name="Rectangle 1029"/>
            <p:cNvSpPr>
              <a:spLocks noChangeArrowheads="1"/>
            </p:cNvSpPr>
            <p:nvPr/>
          </p:nvSpPr>
          <p:spPr bwMode="auto">
            <a:xfrm>
              <a:off x="3771" y="2049"/>
              <a:ext cx="1115" cy="46"/>
            </a:xfrm>
            <a:prstGeom prst="rect">
              <a:avLst/>
            </a:prstGeom>
            <a:solidFill>
              <a:srgbClr val="E9E4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10252" name="Rectangle 1030"/>
            <p:cNvSpPr>
              <a:spLocks noChangeArrowheads="1"/>
            </p:cNvSpPr>
            <p:nvPr/>
          </p:nvSpPr>
          <p:spPr bwMode="auto">
            <a:xfrm>
              <a:off x="3547" y="2326"/>
              <a:ext cx="1116" cy="46"/>
            </a:xfrm>
            <a:prstGeom prst="rect">
              <a:avLst/>
            </a:prstGeom>
            <a:solidFill>
              <a:srgbClr val="E9E4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10253" name="Rectangle 1031"/>
            <p:cNvSpPr>
              <a:spLocks noChangeArrowheads="1"/>
            </p:cNvSpPr>
            <p:nvPr/>
          </p:nvSpPr>
          <p:spPr bwMode="auto">
            <a:xfrm rot="2518011">
              <a:off x="4275" y="1898"/>
              <a:ext cx="45" cy="600"/>
            </a:xfrm>
            <a:prstGeom prst="rect">
              <a:avLst/>
            </a:prstGeom>
            <a:solidFill>
              <a:srgbClr val="E9E4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10254" name="AutoShape 1032" descr="草皮"/>
            <p:cNvSpPr>
              <a:spLocks noChangeArrowheads="1"/>
            </p:cNvSpPr>
            <p:nvPr/>
          </p:nvSpPr>
          <p:spPr bwMode="auto">
            <a:xfrm>
              <a:off x="3324" y="710"/>
              <a:ext cx="1919" cy="508"/>
            </a:xfrm>
            <a:prstGeom prst="parallelogram">
              <a:avLst>
                <a:gd name="adj" fmla="val 100665"/>
              </a:avLst>
            </a:prstGeom>
            <a:pattFill prst="divot">
              <a:fgClr>
                <a:schemeClr val="bg1"/>
              </a:fgClr>
              <a:bgClr>
                <a:srgbClr val="CC00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10255" name="Text Box 1033"/>
            <p:cNvSpPr txBox="1">
              <a:spLocks noChangeArrowheads="1"/>
            </p:cNvSpPr>
            <p:nvPr/>
          </p:nvSpPr>
          <p:spPr bwMode="auto">
            <a:xfrm>
              <a:off x="4038" y="1218"/>
              <a:ext cx="318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kumimoji="1" lang="en-US" altLang="zh-CN" sz="2100" b="1" dirty="0">
                  <a:latin typeface="Times New Roman" pitchFamily="18" charset="0"/>
                </a:rPr>
                <a:t>N</a:t>
              </a:r>
            </a:p>
          </p:txBody>
        </p:sp>
        <p:sp>
          <p:nvSpPr>
            <p:cNvPr id="10256" name="Text Box 1034"/>
            <p:cNvSpPr txBox="1">
              <a:spLocks noChangeArrowheads="1"/>
            </p:cNvSpPr>
            <p:nvPr/>
          </p:nvSpPr>
          <p:spPr bwMode="auto">
            <a:xfrm>
              <a:off x="3949" y="2464"/>
              <a:ext cx="28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100" b="1">
                  <a:latin typeface="Times New Roman" pitchFamily="18" charset="0"/>
                </a:rPr>
                <a:t>S</a:t>
              </a:r>
              <a:endParaRPr kumimoji="1" lang="en-US" altLang="zh-CN" b="1">
                <a:latin typeface="Times New Roman" pitchFamily="18" charset="0"/>
              </a:endParaRPr>
            </a:p>
          </p:txBody>
        </p:sp>
        <p:sp>
          <p:nvSpPr>
            <p:cNvPr id="10257" name="Line 1035"/>
            <p:cNvSpPr>
              <a:spLocks noChangeShapeType="1"/>
            </p:cNvSpPr>
            <p:nvPr/>
          </p:nvSpPr>
          <p:spPr bwMode="auto">
            <a:xfrm flipH="1">
              <a:off x="3681" y="2095"/>
              <a:ext cx="90" cy="46"/>
            </a:xfrm>
            <a:prstGeom prst="line">
              <a:avLst/>
            </a:prstGeom>
            <a:noFill/>
            <a:ln w="38100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8" name="Line 1036"/>
            <p:cNvSpPr>
              <a:spLocks noChangeShapeType="1"/>
            </p:cNvSpPr>
            <p:nvPr/>
          </p:nvSpPr>
          <p:spPr bwMode="auto">
            <a:xfrm flipV="1">
              <a:off x="3547" y="2234"/>
              <a:ext cx="90" cy="92"/>
            </a:xfrm>
            <a:prstGeom prst="line">
              <a:avLst/>
            </a:prstGeom>
            <a:noFill/>
            <a:ln w="38100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9" name="Line 1037"/>
            <p:cNvSpPr>
              <a:spLocks noChangeShapeType="1"/>
            </p:cNvSpPr>
            <p:nvPr/>
          </p:nvSpPr>
          <p:spPr bwMode="auto">
            <a:xfrm flipH="1">
              <a:off x="2878" y="2141"/>
              <a:ext cx="848" cy="0"/>
            </a:xfrm>
            <a:prstGeom prst="line">
              <a:avLst/>
            </a:prstGeom>
            <a:noFill/>
            <a:ln w="38100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0" name="Line 1038"/>
            <p:cNvSpPr>
              <a:spLocks noChangeShapeType="1"/>
            </p:cNvSpPr>
            <p:nvPr/>
          </p:nvSpPr>
          <p:spPr bwMode="auto">
            <a:xfrm flipH="1">
              <a:off x="3057" y="2234"/>
              <a:ext cx="580" cy="0"/>
            </a:xfrm>
            <a:prstGeom prst="line">
              <a:avLst/>
            </a:prstGeom>
            <a:noFill/>
            <a:ln w="38100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1" name="Line 1039"/>
            <p:cNvSpPr>
              <a:spLocks noChangeShapeType="1"/>
            </p:cNvSpPr>
            <p:nvPr/>
          </p:nvSpPr>
          <p:spPr bwMode="auto">
            <a:xfrm>
              <a:off x="3057" y="2234"/>
              <a:ext cx="0" cy="969"/>
            </a:xfrm>
            <a:prstGeom prst="line">
              <a:avLst/>
            </a:prstGeom>
            <a:noFill/>
            <a:ln w="28575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2" name="Line 1040"/>
            <p:cNvSpPr>
              <a:spLocks noChangeShapeType="1"/>
            </p:cNvSpPr>
            <p:nvPr/>
          </p:nvSpPr>
          <p:spPr bwMode="auto">
            <a:xfrm>
              <a:off x="2878" y="2141"/>
              <a:ext cx="0" cy="1431"/>
            </a:xfrm>
            <a:prstGeom prst="line">
              <a:avLst/>
            </a:prstGeom>
            <a:noFill/>
            <a:ln w="28575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3" name="Line 1041"/>
            <p:cNvSpPr>
              <a:spLocks noChangeShapeType="1"/>
            </p:cNvSpPr>
            <p:nvPr/>
          </p:nvSpPr>
          <p:spPr bwMode="auto">
            <a:xfrm>
              <a:off x="3057" y="3203"/>
              <a:ext cx="580" cy="0"/>
            </a:xfrm>
            <a:prstGeom prst="line">
              <a:avLst/>
            </a:prstGeom>
            <a:noFill/>
            <a:ln w="28575">
              <a:solidFill>
                <a:srgbClr val="CC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4" name="Line 1042"/>
            <p:cNvSpPr>
              <a:spLocks noChangeShapeType="1"/>
            </p:cNvSpPr>
            <p:nvPr/>
          </p:nvSpPr>
          <p:spPr bwMode="auto">
            <a:xfrm>
              <a:off x="2878" y="3572"/>
              <a:ext cx="1696" cy="0"/>
            </a:xfrm>
            <a:prstGeom prst="line">
              <a:avLst/>
            </a:prstGeom>
            <a:noFill/>
            <a:ln w="28575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5" name="Line 1043"/>
            <p:cNvSpPr>
              <a:spLocks noChangeShapeType="1"/>
            </p:cNvSpPr>
            <p:nvPr/>
          </p:nvSpPr>
          <p:spPr bwMode="auto">
            <a:xfrm>
              <a:off x="3057" y="3203"/>
              <a:ext cx="580" cy="0"/>
            </a:xfrm>
            <a:prstGeom prst="line">
              <a:avLst/>
            </a:prstGeom>
            <a:noFill/>
            <a:ln w="28575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6" name="Line 1044"/>
            <p:cNvSpPr>
              <a:spLocks noChangeShapeType="1"/>
            </p:cNvSpPr>
            <p:nvPr/>
          </p:nvSpPr>
          <p:spPr bwMode="auto">
            <a:xfrm>
              <a:off x="4172" y="3203"/>
              <a:ext cx="402" cy="0"/>
            </a:xfrm>
            <a:prstGeom prst="line">
              <a:avLst/>
            </a:prstGeom>
            <a:noFill/>
            <a:ln w="28575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7" name="Line 1045"/>
            <p:cNvSpPr>
              <a:spLocks noChangeShapeType="1"/>
            </p:cNvSpPr>
            <p:nvPr/>
          </p:nvSpPr>
          <p:spPr bwMode="auto">
            <a:xfrm flipV="1">
              <a:off x="4574" y="3203"/>
              <a:ext cx="0" cy="369"/>
            </a:xfrm>
            <a:prstGeom prst="line">
              <a:avLst/>
            </a:prstGeom>
            <a:noFill/>
            <a:ln w="28575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8" name="Line 1046"/>
            <p:cNvSpPr>
              <a:spLocks noChangeShapeType="1"/>
            </p:cNvSpPr>
            <p:nvPr/>
          </p:nvSpPr>
          <p:spPr bwMode="auto">
            <a:xfrm>
              <a:off x="3503" y="1541"/>
              <a:ext cx="0" cy="923"/>
            </a:xfrm>
            <a:prstGeom prst="line">
              <a:avLst/>
            </a:prstGeom>
            <a:noFill/>
            <a:ln w="19050">
              <a:solidFill>
                <a:srgbClr val="3399FF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9" name="Line 1047"/>
            <p:cNvSpPr>
              <a:spLocks noChangeShapeType="1"/>
            </p:cNvSpPr>
            <p:nvPr/>
          </p:nvSpPr>
          <p:spPr bwMode="auto">
            <a:xfrm>
              <a:off x="3860" y="1541"/>
              <a:ext cx="0" cy="923"/>
            </a:xfrm>
            <a:prstGeom prst="line">
              <a:avLst/>
            </a:prstGeom>
            <a:noFill/>
            <a:ln w="19050">
              <a:solidFill>
                <a:srgbClr val="3399FF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0" name="Line 1048"/>
            <p:cNvSpPr>
              <a:spLocks noChangeShapeType="1"/>
            </p:cNvSpPr>
            <p:nvPr/>
          </p:nvSpPr>
          <p:spPr bwMode="auto">
            <a:xfrm>
              <a:off x="4261" y="1541"/>
              <a:ext cx="0" cy="923"/>
            </a:xfrm>
            <a:prstGeom prst="line">
              <a:avLst/>
            </a:prstGeom>
            <a:noFill/>
            <a:ln w="19050">
              <a:solidFill>
                <a:srgbClr val="3399FF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1" name="Line 1049"/>
            <p:cNvSpPr>
              <a:spLocks noChangeShapeType="1"/>
            </p:cNvSpPr>
            <p:nvPr/>
          </p:nvSpPr>
          <p:spPr bwMode="auto">
            <a:xfrm>
              <a:off x="4618" y="1541"/>
              <a:ext cx="0" cy="923"/>
            </a:xfrm>
            <a:prstGeom prst="line">
              <a:avLst/>
            </a:prstGeom>
            <a:noFill/>
            <a:ln w="19050">
              <a:solidFill>
                <a:srgbClr val="3399FF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2" name="Line 1050"/>
            <p:cNvSpPr>
              <a:spLocks noChangeShapeType="1"/>
            </p:cNvSpPr>
            <p:nvPr/>
          </p:nvSpPr>
          <p:spPr bwMode="auto">
            <a:xfrm>
              <a:off x="3681" y="1541"/>
              <a:ext cx="0" cy="693"/>
            </a:xfrm>
            <a:prstGeom prst="line">
              <a:avLst/>
            </a:prstGeom>
            <a:noFill/>
            <a:ln w="19050">
              <a:solidFill>
                <a:srgbClr val="3399FF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3" name="Line 1051"/>
            <p:cNvSpPr>
              <a:spLocks noChangeShapeType="1"/>
            </p:cNvSpPr>
            <p:nvPr/>
          </p:nvSpPr>
          <p:spPr bwMode="auto">
            <a:xfrm>
              <a:off x="4038" y="1541"/>
              <a:ext cx="0" cy="693"/>
            </a:xfrm>
            <a:prstGeom prst="line">
              <a:avLst/>
            </a:prstGeom>
            <a:noFill/>
            <a:ln w="19050">
              <a:solidFill>
                <a:srgbClr val="3399FF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4" name="Line 1052"/>
            <p:cNvSpPr>
              <a:spLocks noChangeShapeType="1"/>
            </p:cNvSpPr>
            <p:nvPr/>
          </p:nvSpPr>
          <p:spPr bwMode="auto">
            <a:xfrm>
              <a:off x="4797" y="1495"/>
              <a:ext cx="0" cy="693"/>
            </a:xfrm>
            <a:prstGeom prst="line">
              <a:avLst/>
            </a:prstGeom>
            <a:noFill/>
            <a:ln w="19050">
              <a:solidFill>
                <a:srgbClr val="3399FF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5" name="Line 1053"/>
            <p:cNvSpPr>
              <a:spLocks noChangeShapeType="1"/>
            </p:cNvSpPr>
            <p:nvPr/>
          </p:nvSpPr>
          <p:spPr bwMode="auto">
            <a:xfrm>
              <a:off x="4440" y="1541"/>
              <a:ext cx="0" cy="693"/>
            </a:xfrm>
            <a:prstGeom prst="line">
              <a:avLst/>
            </a:prstGeom>
            <a:noFill/>
            <a:ln w="19050">
              <a:solidFill>
                <a:srgbClr val="3399FF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6" name="Line 1054"/>
            <p:cNvSpPr>
              <a:spLocks noChangeShapeType="1"/>
            </p:cNvSpPr>
            <p:nvPr/>
          </p:nvSpPr>
          <p:spPr bwMode="auto">
            <a:xfrm>
              <a:off x="3815" y="1541"/>
              <a:ext cx="0" cy="508"/>
            </a:xfrm>
            <a:prstGeom prst="line">
              <a:avLst/>
            </a:prstGeom>
            <a:noFill/>
            <a:ln w="19050">
              <a:solidFill>
                <a:srgbClr val="3399FF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7" name="Line 1055"/>
            <p:cNvSpPr>
              <a:spLocks noChangeShapeType="1"/>
            </p:cNvSpPr>
            <p:nvPr/>
          </p:nvSpPr>
          <p:spPr bwMode="auto">
            <a:xfrm>
              <a:off x="4217" y="1541"/>
              <a:ext cx="0" cy="508"/>
            </a:xfrm>
            <a:prstGeom prst="line">
              <a:avLst/>
            </a:prstGeom>
            <a:noFill/>
            <a:ln w="19050">
              <a:solidFill>
                <a:srgbClr val="3399FF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8" name="Line 1056"/>
            <p:cNvSpPr>
              <a:spLocks noChangeShapeType="1"/>
            </p:cNvSpPr>
            <p:nvPr/>
          </p:nvSpPr>
          <p:spPr bwMode="auto">
            <a:xfrm>
              <a:off x="4574" y="1541"/>
              <a:ext cx="0" cy="508"/>
            </a:xfrm>
            <a:prstGeom prst="line">
              <a:avLst/>
            </a:prstGeom>
            <a:noFill/>
            <a:ln w="19050">
              <a:solidFill>
                <a:srgbClr val="3399FF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9" name="Line 1057"/>
            <p:cNvSpPr>
              <a:spLocks noChangeShapeType="1"/>
            </p:cNvSpPr>
            <p:nvPr/>
          </p:nvSpPr>
          <p:spPr bwMode="auto">
            <a:xfrm flipH="1">
              <a:off x="4975" y="1310"/>
              <a:ext cx="0" cy="693"/>
            </a:xfrm>
            <a:prstGeom prst="line">
              <a:avLst/>
            </a:prstGeom>
            <a:noFill/>
            <a:ln w="19050">
              <a:solidFill>
                <a:srgbClr val="3399FF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0" name="AutoShape 1058"/>
            <p:cNvSpPr>
              <a:spLocks noChangeArrowheads="1"/>
            </p:cNvSpPr>
            <p:nvPr/>
          </p:nvSpPr>
          <p:spPr bwMode="auto">
            <a:xfrm>
              <a:off x="3637" y="2926"/>
              <a:ext cx="535" cy="50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49 w 21600"/>
                <a:gd name="T25" fmla="*/ 3146 h 21600"/>
                <a:gd name="T26" fmla="*/ 18451 w 21600"/>
                <a:gd name="T27" fmla="*/ 1845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063" y="10800"/>
                  </a:moveTo>
                  <a:cubicBezTo>
                    <a:pt x="2063" y="15625"/>
                    <a:pt x="5975" y="19537"/>
                    <a:pt x="10800" y="19537"/>
                  </a:cubicBezTo>
                  <a:cubicBezTo>
                    <a:pt x="15625" y="19537"/>
                    <a:pt x="19537" y="15625"/>
                    <a:pt x="19537" y="10800"/>
                  </a:cubicBezTo>
                  <a:cubicBezTo>
                    <a:pt x="19537" y="5975"/>
                    <a:pt x="15625" y="2063"/>
                    <a:pt x="10800" y="2063"/>
                  </a:cubicBezTo>
                  <a:cubicBezTo>
                    <a:pt x="5975" y="2063"/>
                    <a:pt x="2063" y="5975"/>
                    <a:pt x="2063" y="10800"/>
                  </a:cubicBezTo>
                  <a:close/>
                </a:path>
              </a:pathLst>
            </a:custGeom>
            <a:solidFill>
              <a:srgbClr val="8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1" name="Oval 1059"/>
            <p:cNvSpPr>
              <a:spLocks noChangeArrowheads="1"/>
            </p:cNvSpPr>
            <p:nvPr/>
          </p:nvSpPr>
          <p:spPr bwMode="auto">
            <a:xfrm>
              <a:off x="3681" y="2972"/>
              <a:ext cx="446" cy="41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10282" name="Line 1060"/>
            <p:cNvSpPr>
              <a:spLocks noChangeShapeType="1"/>
            </p:cNvSpPr>
            <p:nvPr/>
          </p:nvSpPr>
          <p:spPr bwMode="auto">
            <a:xfrm flipV="1">
              <a:off x="3904" y="3065"/>
              <a:ext cx="0" cy="27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3" name="Text Box 1061"/>
            <p:cNvSpPr txBox="1">
              <a:spLocks noChangeArrowheads="1"/>
            </p:cNvSpPr>
            <p:nvPr/>
          </p:nvSpPr>
          <p:spPr bwMode="auto">
            <a:xfrm>
              <a:off x="3276" y="1680"/>
              <a:ext cx="155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endParaRPr kumimoji="1" lang="zh-CN" altLang="zh-CN" b="1"/>
            </a:p>
          </p:txBody>
        </p:sp>
        <p:sp>
          <p:nvSpPr>
            <p:cNvPr id="10285" name="Line 1063"/>
            <p:cNvSpPr>
              <a:spLocks noChangeShapeType="1"/>
            </p:cNvSpPr>
            <p:nvPr/>
          </p:nvSpPr>
          <p:spPr bwMode="auto">
            <a:xfrm flipV="1">
              <a:off x="4574" y="3342"/>
              <a:ext cx="0" cy="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6" name="Line 1064"/>
            <p:cNvSpPr>
              <a:spLocks noChangeShapeType="1"/>
            </p:cNvSpPr>
            <p:nvPr/>
          </p:nvSpPr>
          <p:spPr bwMode="auto">
            <a:xfrm flipH="1" flipV="1">
              <a:off x="3280" y="3203"/>
              <a:ext cx="17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7" name="Line 1065"/>
            <p:cNvSpPr>
              <a:spLocks noChangeShapeType="1"/>
            </p:cNvSpPr>
            <p:nvPr/>
          </p:nvSpPr>
          <p:spPr bwMode="auto">
            <a:xfrm>
              <a:off x="3637" y="3572"/>
              <a:ext cx="17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8" name="Line 1066"/>
            <p:cNvSpPr>
              <a:spLocks noChangeShapeType="1"/>
            </p:cNvSpPr>
            <p:nvPr/>
          </p:nvSpPr>
          <p:spPr bwMode="auto">
            <a:xfrm>
              <a:off x="4306" y="2234"/>
              <a:ext cx="491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9" name="Oval 1067"/>
            <p:cNvSpPr>
              <a:spLocks noChangeArrowheads="1"/>
            </p:cNvSpPr>
            <p:nvPr/>
          </p:nvSpPr>
          <p:spPr bwMode="auto">
            <a:xfrm>
              <a:off x="3681" y="2972"/>
              <a:ext cx="446" cy="41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10290" name="Line 1068"/>
            <p:cNvSpPr>
              <a:spLocks noChangeShapeType="1"/>
            </p:cNvSpPr>
            <p:nvPr/>
          </p:nvSpPr>
          <p:spPr bwMode="auto">
            <a:xfrm flipV="1">
              <a:off x="3880" y="2976"/>
              <a:ext cx="134" cy="27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291" name="Object 1069"/>
            <p:cNvGraphicFramePr>
              <a:graphicFrameLocks noChangeAspect="1"/>
            </p:cNvGraphicFramePr>
            <p:nvPr/>
          </p:nvGraphicFramePr>
          <p:xfrm>
            <a:off x="4759" y="2095"/>
            <a:ext cx="261" cy="3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96" name="Equation" r:id="rId3" imgW="190440" imgH="254160" progId="Equation.3">
                    <p:embed/>
                  </p:oleObj>
                </mc:Choice>
                <mc:Fallback>
                  <p:oleObj name="Equation" r:id="rId3" imgW="190440" imgH="254160" progId="Equation.3">
                    <p:embed/>
                    <p:pic>
                      <p:nvPicPr>
                        <p:cNvPr id="0" name="Object 10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9" y="2095"/>
                          <a:ext cx="261" cy="3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244" name="Text Box 1071"/>
          <p:cNvSpPr txBox="1">
            <a:spLocks noChangeArrowheads="1"/>
          </p:cNvSpPr>
          <p:nvPr/>
        </p:nvSpPr>
        <p:spPr bwMode="auto">
          <a:xfrm>
            <a:off x="406955" y="274142"/>
            <a:ext cx="24574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CC0000"/>
                </a:solidFill>
                <a:latin typeface="Times New Roman" pitchFamily="18" charset="0"/>
              </a:rPr>
              <a:t>三、楞次定律</a:t>
            </a:r>
            <a:endParaRPr kumimoji="1" lang="zh-CN" altLang="en-US" sz="2400" b="1" dirty="0">
              <a:solidFill>
                <a:srgbClr val="A50021"/>
              </a:solidFill>
              <a:latin typeface="Times New Roman" pitchFamily="18" charset="0"/>
            </a:endParaRPr>
          </a:p>
        </p:txBody>
      </p:sp>
      <p:sp>
        <p:nvSpPr>
          <p:cNvPr id="29744" name="Text Box 1072"/>
          <p:cNvSpPr txBox="1">
            <a:spLocks noChangeArrowheads="1"/>
          </p:cNvSpPr>
          <p:nvPr/>
        </p:nvSpPr>
        <p:spPr bwMode="auto">
          <a:xfrm>
            <a:off x="406955" y="1533466"/>
            <a:ext cx="5367338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kumimoji="1" lang="en-US" altLang="zh-CN" sz="2100" b="1" dirty="0">
                <a:latin typeface="Times New Roman" pitchFamily="18" charset="0"/>
              </a:rPr>
              <a:t>        </a:t>
            </a:r>
            <a:r>
              <a:rPr kumimoji="1" lang="zh-CN" altLang="en-US" sz="2100" b="1" dirty="0">
                <a:latin typeface="Times New Roman" pitchFamily="18" charset="0"/>
              </a:rPr>
              <a:t>闭合的导线回路中所出现的</a:t>
            </a:r>
            <a:r>
              <a:rPr kumimoji="1" lang="zh-CN" altLang="en-US" sz="2100" b="1" dirty="0">
                <a:solidFill>
                  <a:srgbClr val="0000FF"/>
                </a:solidFill>
                <a:latin typeface="Times New Roman" pitchFamily="18" charset="0"/>
              </a:rPr>
              <a:t>感应电流</a:t>
            </a:r>
            <a:r>
              <a:rPr kumimoji="1" lang="zh-CN" altLang="en-US" sz="2100" b="1" dirty="0">
                <a:latin typeface="Times New Roman" pitchFamily="18" charset="0"/>
              </a:rPr>
              <a:t>，总是使它自己所</a:t>
            </a:r>
            <a:r>
              <a:rPr kumimoji="1" lang="zh-CN" altLang="en-US" sz="2100" b="1" dirty="0">
                <a:solidFill>
                  <a:srgbClr val="0000FF"/>
                </a:solidFill>
                <a:latin typeface="Times New Roman" pitchFamily="18" charset="0"/>
              </a:rPr>
              <a:t>激发的磁场</a:t>
            </a:r>
            <a:r>
              <a:rPr kumimoji="1" lang="zh-CN" altLang="en-US" sz="2100" b="1" dirty="0">
                <a:solidFill>
                  <a:srgbClr val="FF0000"/>
                </a:solidFill>
                <a:latin typeface="Times New Roman" pitchFamily="18" charset="0"/>
              </a:rPr>
              <a:t>反抗</a:t>
            </a:r>
            <a:r>
              <a:rPr kumimoji="1" lang="zh-CN" altLang="en-US" sz="2100" b="1" dirty="0">
                <a:latin typeface="Times New Roman" pitchFamily="18" charset="0"/>
              </a:rPr>
              <a:t>任何</a:t>
            </a:r>
            <a:r>
              <a:rPr kumimoji="1" lang="zh-CN" altLang="en-US" sz="2100" b="1" dirty="0">
                <a:solidFill>
                  <a:srgbClr val="FF0000"/>
                </a:solidFill>
                <a:latin typeface="Times New Roman" pitchFamily="18" charset="0"/>
              </a:rPr>
              <a:t>引发电磁感应的原因</a:t>
            </a:r>
            <a:r>
              <a:rPr kumimoji="1" lang="en-US" altLang="zh-CN" sz="2100" b="1" dirty="0">
                <a:solidFill>
                  <a:srgbClr val="FF0000"/>
                </a:solidFill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100" b="1" dirty="0">
                <a:latin typeface="Times New Roman" pitchFamily="18" charset="0"/>
              </a:rPr>
              <a:t>（反抗相对运动、磁场变化或线圈变形等）</a:t>
            </a:r>
            <a:r>
              <a:rPr kumimoji="1" lang="en-US" altLang="zh-CN" sz="2100" b="1" dirty="0">
                <a:latin typeface="Times New Roman" pitchFamily="18" charset="0"/>
              </a:rPr>
              <a:t>.</a:t>
            </a:r>
          </a:p>
        </p:txBody>
      </p:sp>
      <p:grpSp>
        <p:nvGrpSpPr>
          <p:cNvPr id="29749" name="Group 1077"/>
          <p:cNvGrpSpPr>
            <a:grpSpLocks/>
          </p:cNvGrpSpPr>
          <p:nvPr/>
        </p:nvGrpSpPr>
        <p:grpSpPr bwMode="auto">
          <a:xfrm>
            <a:off x="6722428" y="2237185"/>
            <a:ext cx="942975" cy="423863"/>
            <a:chOff x="3624" y="1996"/>
            <a:chExt cx="792" cy="356"/>
          </a:xfrm>
        </p:grpSpPr>
        <p:sp>
          <p:nvSpPr>
            <p:cNvPr id="10247" name="Line 1074"/>
            <p:cNvSpPr>
              <a:spLocks noChangeShapeType="1"/>
            </p:cNvSpPr>
            <p:nvPr/>
          </p:nvSpPr>
          <p:spPr bwMode="auto">
            <a:xfrm flipH="1">
              <a:off x="3744" y="2352"/>
              <a:ext cx="6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248" name="Object 107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37919765"/>
                </p:ext>
              </p:extLst>
            </p:nvPr>
          </p:nvGraphicFramePr>
          <p:xfrm>
            <a:off x="3624" y="1996"/>
            <a:ext cx="227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97" name="Equation" r:id="rId5" imgW="164880" imgH="190440" progId="Equation.DSMT4">
                    <p:embed/>
                  </p:oleObj>
                </mc:Choice>
                <mc:Fallback>
                  <p:oleObj name="Equation" r:id="rId5" imgW="164880" imgH="190440" progId="Equation.DSMT4">
                    <p:embed/>
                    <p:pic>
                      <p:nvPicPr>
                        <p:cNvPr id="0" name="Object 10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24" y="1996"/>
                          <a:ext cx="227" cy="2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9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44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10721DF-6549-4808-B00A-9B58435A9540}" type="slidenum">
              <a:rPr lang="en-US" altLang="zh-CN"/>
              <a:pPr/>
              <a:t>12</a:t>
            </a:fld>
            <a:endParaRPr lang="en-US" altLang="zh-CN"/>
          </a:p>
        </p:txBody>
      </p:sp>
      <p:grpSp>
        <p:nvGrpSpPr>
          <p:cNvPr id="11268" name="Group 114"/>
          <p:cNvGrpSpPr>
            <a:grpSpLocks/>
          </p:cNvGrpSpPr>
          <p:nvPr/>
        </p:nvGrpSpPr>
        <p:grpSpPr bwMode="auto">
          <a:xfrm>
            <a:off x="1863090" y="844153"/>
            <a:ext cx="2380060" cy="3623072"/>
            <a:chOff x="1104" y="709"/>
            <a:chExt cx="1999" cy="3043"/>
          </a:xfrm>
        </p:grpSpPr>
        <p:sp>
          <p:nvSpPr>
            <p:cNvPr id="11311" name="Arc 60"/>
            <p:cNvSpPr>
              <a:spLocks/>
            </p:cNvSpPr>
            <p:nvPr/>
          </p:nvSpPr>
          <p:spPr bwMode="auto">
            <a:xfrm flipV="1">
              <a:off x="1116" y="2887"/>
              <a:ext cx="919" cy="626"/>
            </a:xfrm>
            <a:custGeom>
              <a:avLst/>
              <a:gdLst>
                <a:gd name="T0" fmla="*/ 0 w 21600"/>
                <a:gd name="T1" fmla="*/ 0 h 21146"/>
                <a:gd name="T2" fmla="*/ 0 w 21600"/>
                <a:gd name="T3" fmla="*/ 0 h 21146"/>
                <a:gd name="T4" fmla="*/ 0 w 21600"/>
                <a:gd name="T5" fmla="*/ 0 h 2114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146" fill="none" extrusionOk="0">
                  <a:moveTo>
                    <a:pt x="4404" y="-1"/>
                  </a:moveTo>
                  <a:cubicBezTo>
                    <a:pt x="14421" y="2085"/>
                    <a:pt x="21600" y="10914"/>
                    <a:pt x="21600" y="21146"/>
                  </a:cubicBezTo>
                </a:path>
                <a:path w="21600" h="21146" stroke="0" extrusionOk="0">
                  <a:moveTo>
                    <a:pt x="4404" y="-1"/>
                  </a:moveTo>
                  <a:cubicBezTo>
                    <a:pt x="14421" y="2085"/>
                    <a:pt x="21600" y="10914"/>
                    <a:pt x="21600" y="21146"/>
                  </a:cubicBezTo>
                  <a:lnTo>
                    <a:pt x="0" y="21146"/>
                  </a:lnTo>
                  <a:lnTo>
                    <a:pt x="4404" y="-1"/>
                  </a:lnTo>
                  <a:close/>
                </a:path>
              </a:pathLst>
            </a:custGeom>
            <a:noFill/>
            <a:ln w="19050">
              <a:solidFill>
                <a:srgbClr val="3333CC"/>
              </a:solidFill>
              <a:round/>
              <a:headEnd type="triangle" w="med" len="med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2" name="Line 61"/>
            <p:cNvSpPr>
              <a:spLocks noChangeShapeType="1"/>
            </p:cNvSpPr>
            <p:nvPr/>
          </p:nvSpPr>
          <p:spPr bwMode="auto">
            <a:xfrm flipV="1">
              <a:off x="2133" y="750"/>
              <a:ext cx="0" cy="1140"/>
            </a:xfrm>
            <a:prstGeom prst="line">
              <a:avLst/>
            </a:prstGeom>
            <a:noFill/>
            <a:ln w="19050">
              <a:solidFill>
                <a:srgbClr val="3333CC"/>
              </a:solidFill>
              <a:round/>
              <a:headEnd type="triangle" w="med" len="med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3" name="Arc 62"/>
            <p:cNvSpPr>
              <a:spLocks/>
            </p:cNvSpPr>
            <p:nvPr/>
          </p:nvSpPr>
          <p:spPr bwMode="auto">
            <a:xfrm flipH="1">
              <a:off x="2184" y="902"/>
              <a:ext cx="794" cy="1016"/>
            </a:xfrm>
            <a:custGeom>
              <a:avLst/>
              <a:gdLst>
                <a:gd name="T0" fmla="*/ 0 w 21600"/>
                <a:gd name="T1" fmla="*/ 0 h 19892"/>
                <a:gd name="T2" fmla="*/ 0 w 21600"/>
                <a:gd name="T3" fmla="*/ 0 h 19892"/>
                <a:gd name="T4" fmla="*/ 0 w 21600"/>
                <a:gd name="T5" fmla="*/ 0 h 198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9892" fill="none" extrusionOk="0">
                  <a:moveTo>
                    <a:pt x="8419" y="0"/>
                  </a:moveTo>
                  <a:cubicBezTo>
                    <a:pt x="16409" y="3382"/>
                    <a:pt x="21600" y="11216"/>
                    <a:pt x="21600" y="19892"/>
                  </a:cubicBezTo>
                </a:path>
                <a:path w="21600" h="19892" stroke="0" extrusionOk="0">
                  <a:moveTo>
                    <a:pt x="8419" y="0"/>
                  </a:moveTo>
                  <a:cubicBezTo>
                    <a:pt x="16409" y="3382"/>
                    <a:pt x="21600" y="11216"/>
                    <a:pt x="21600" y="19892"/>
                  </a:cubicBezTo>
                  <a:lnTo>
                    <a:pt x="0" y="19892"/>
                  </a:lnTo>
                  <a:lnTo>
                    <a:pt x="8419" y="0"/>
                  </a:lnTo>
                  <a:close/>
                </a:path>
              </a:pathLst>
            </a:custGeom>
            <a:noFill/>
            <a:ln w="19050">
              <a:solidFill>
                <a:srgbClr val="3333CC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4" name="Arc 63"/>
            <p:cNvSpPr>
              <a:spLocks/>
            </p:cNvSpPr>
            <p:nvPr/>
          </p:nvSpPr>
          <p:spPr bwMode="auto">
            <a:xfrm flipH="1">
              <a:off x="2226" y="1168"/>
              <a:ext cx="877" cy="739"/>
            </a:xfrm>
            <a:custGeom>
              <a:avLst/>
              <a:gdLst>
                <a:gd name="T0" fmla="*/ 0 w 21600"/>
                <a:gd name="T1" fmla="*/ 0 h 21146"/>
                <a:gd name="T2" fmla="*/ 0 w 21600"/>
                <a:gd name="T3" fmla="*/ 0 h 21146"/>
                <a:gd name="T4" fmla="*/ 0 w 21600"/>
                <a:gd name="T5" fmla="*/ 0 h 2114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146" fill="none" extrusionOk="0">
                  <a:moveTo>
                    <a:pt x="4404" y="-1"/>
                  </a:moveTo>
                  <a:cubicBezTo>
                    <a:pt x="14421" y="2085"/>
                    <a:pt x="21600" y="10914"/>
                    <a:pt x="21600" y="21146"/>
                  </a:cubicBezTo>
                </a:path>
                <a:path w="21600" h="21146" stroke="0" extrusionOk="0">
                  <a:moveTo>
                    <a:pt x="4404" y="-1"/>
                  </a:moveTo>
                  <a:cubicBezTo>
                    <a:pt x="14421" y="2085"/>
                    <a:pt x="21600" y="10914"/>
                    <a:pt x="21600" y="21146"/>
                  </a:cubicBezTo>
                  <a:lnTo>
                    <a:pt x="0" y="21146"/>
                  </a:lnTo>
                  <a:lnTo>
                    <a:pt x="4404" y="-1"/>
                  </a:lnTo>
                  <a:close/>
                </a:path>
              </a:pathLst>
            </a:custGeom>
            <a:noFill/>
            <a:ln w="19050">
              <a:solidFill>
                <a:srgbClr val="3333CC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5" name="Arc 64"/>
            <p:cNvSpPr>
              <a:spLocks/>
            </p:cNvSpPr>
            <p:nvPr/>
          </p:nvSpPr>
          <p:spPr bwMode="auto">
            <a:xfrm>
              <a:off x="1104" y="1168"/>
              <a:ext cx="919" cy="739"/>
            </a:xfrm>
            <a:custGeom>
              <a:avLst/>
              <a:gdLst>
                <a:gd name="T0" fmla="*/ 0 w 21600"/>
                <a:gd name="T1" fmla="*/ 0 h 21146"/>
                <a:gd name="T2" fmla="*/ 0 w 21600"/>
                <a:gd name="T3" fmla="*/ 0 h 21146"/>
                <a:gd name="T4" fmla="*/ 0 w 21600"/>
                <a:gd name="T5" fmla="*/ 0 h 2114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146" fill="none" extrusionOk="0">
                  <a:moveTo>
                    <a:pt x="4404" y="-1"/>
                  </a:moveTo>
                  <a:cubicBezTo>
                    <a:pt x="14421" y="2085"/>
                    <a:pt x="21600" y="10914"/>
                    <a:pt x="21600" y="21146"/>
                  </a:cubicBezTo>
                </a:path>
                <a:path w="21600" h="21146" stroke="0" extrusionOk="0">
                  <a:moveTo>
                    <a:pt x="4404" y="-1"/>
                  </a:moveTo>
                  <a:cubicBezTo>
                    <a:pt x="14421" y="2085"/>
                    <a:pt x="21600" y="10914"/>
                    <a:pt x="21600" y="21146"/>
                  </a:cubicBezTo>
                  <a:lnTo>
                    <a:pt x="0" y="21146"/>
                  </a:lnTo>
                  <a:lnTo>
                    <a:pt x="4404" y="-1"/>
                  </a:lnTo>
                  <a:close/>
                </a:path>
              </a:pathLst>
            </a:custGeom>
            <a:noFill/>
            <a:ln w="19050">
              <a:solidFill>
                <a:srgbClr val="3333CC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6" name="Arc 65"/>
            <p:cNvSpPr>
              <a:spLocks/>
            </p:cNvSpPr>
            <p:nvPr/>
          </p:nvSpPr>
          <p:spPr bwMode="auto">
            <a:xfrm>
              <a:off x="1363" y="902"/>
              <a:ext cx="711" cy="1016"/>
            </a:xfrm>
            <a:custGeom>
              <a:avLst/>
              <a:gdLst>
                <a:gd name="T0" fmla="*/ 0 w 21600"/>
                <a:gd name="T1" fmla="*/ 0 h 19892"/>
                <a:gd name="T2" fmla="*/ 0 w 21600"/>
                <a:gd name="T3" fmla="*/ 0 h 19892"/>
                <a:gd name="T4" fmla="*/ 0 w 21600"/>
                <a:gd name="T5" fmla="*/ 0 h 198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9892" fill="none" extrusionOk="0">
                  <a:moveTo>
                    <a:pt x="8419" y="0"/>
                  </a:moveTo>
                  <a:cubicBezTo>
                    <a:pt x="16409" y="3382"/>
                    <a:pt x="21600" y="11216"/>
                    <a:pt x="21600" y="19892"/>
                  </a:cubicBezTo>
                </a:path>
                <a:path w="21600" h="19892" stroke="0" extrusionOk="0">
                  <a:moveTo>
                    <a:pt x="8419" y="0"/>
                  </a:moveTo>
                  <a:cubicBezTo>
                    <a:pt x="16409" y="3382"/>
                    <a:pt x="21600" y="11216"/>
                    <a:pt x="21600" y="19892"/>
                  </a:cubicBezTo>
                  <a:lnTo>
                    <a:pt x="0" y="19892"/>
                  </a:lnTo>
                  <a:lnTo>
                    <a:pt x="8419" y="0"/>
                  </a:lnTo>
                  <a:close/>
                </a:path>
              </a:pathLst>
            </a:custGeom>
            <a:noFill/>
            <a:ln w="19050">
              <a:solidFill>
                <a:srgbClr val="3333CC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8" name="Rectangle 66"/>
            <p:cNvSpPr>
              <a:spLocks noChangeArrowheads="1"/>
            </p:cNvSpPr>
            <p:nvPr/>
          </p:nvSpPr>
          <p:spPr bwMode="auto">
            <a:xfrm>
              <a:off x="2017" y="1890"/>
              <a:ext cx="209" cy="988"/>
            </a:xfrm>
            <a:prstGeom prst="rect">
              <a:avLst/>
            </a:prstGeom>
            <a:gradFill rotWithShape="1">
              <a:gsLst>
                <a:gs pos="0">
                  <a:srgbClr val="0033CC">
                    <a:gamma/>
                    <a:shade val="46275"/>
                    <a:invGamma/>
                  </a:srgbClr>
                </a:gs>
                <a:gs pos="50000">
                  <a:srgbClr val="0033CC">
                    <a:alpha val="60001"/>
                  </a:srgbClr>
                </a:gs>
                <a:gs pos="100000">
                  <a:srgbClr val="0033CC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8499" name="Rectangle 67"/>
            <p:cNvSpPr>
              <a:spLocks noChangeArrowheads="1"/>
            </p:cNvSpPr>
            <p:nvPr/>
          </p:nvSpPr>
          <p:spPr bwMode="auto">
            <a:xfrm>
              <a:off x="2017" y="2384"/>
              <a:ext cx="209" cy="494"/>
            </a:xfrm>
            <a:prstGeom prst="rect">
              <a:avLst/>
            </a:prstGeom>
            <a:gradFill rotWithShape="1">
              <a:gsLst>
                <a:gs pos="0">
                  <a:srgbClr val="CC0000">
                    <a:gamma/>
                    <a:shade val="46275"/>
                    <a:invGamma/>
                  </a:srgbClr>
                </a:gs>
                <a:gs pos="50000">
                  <a:srgbClr val="CC0000">
                    <a:alpha val="60001"/>
                  </a:srgbClr>
                </a:gs>
                <a:gs pos="100000">
                  <a:srgbClr val="CC0000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1323" name="Text Box 68"/>
            <p:cNvSpPr txBox="1">
              <a:spLocks noChangeArrowheads="1"/>
            </p:cNvSpPr>
            <p:nvPr/>
          </p:nvSpPr>
          <p:spPr bwMode="auto">
            <a:xfrm>
              <a:off x="1990" y="2577"/>
              <a:ext cx="318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100" b="1">
                  <a:solidFill>
                    <a:schemeClr val="bg1"/>
                  </a:solidFill>
                  <a:latin typeface="Times New Roman" pitchFamily="18" charset="0"/>
                </a:rPr>
                <a:t>N</a:t>
              </a:r>
            </a:p>
          </p:txBody>
        </p:sp>
        <p:sp>
          <p:nvSpPr>
            <p:cNvPr id="11324" name="Line 69"/>
            <p:cNvSpPr>
              <a:spLocks noChangeShapeType="1"/>
            </p:cNvSpPr>
            <p:nvPr/>
          </p:nvSpPr>
          <p:spPr bwMode="auto">
            <a:xfrm>
              <a:off x="2119" y="2902"/>
              <a:ext cx="0" cy="850"/>
            </a:xfrm>
            <a:prstGeom prst="line">
              <a:avLst/>
            </a:prstGeom>
            <a:noFill/>
            <a:ln w="19050">
              <a:solidFill>
                <a:srgbClr val="3333CC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5" name="Arc 70"/>
            <p:cNvSpPr>
              <a:spLocks/>
            </p:cNvSpPr>
            <p:nvPr/>
          </p:nvSpPr>
          <p:spPr bwMode="auto">
            <a:xfrm flipH="1" flipV="1">
              <a:off x="2160" y="2878"/>
              <a:ext cx="794" cy="859"/>
            </a:xfrm>
            <a:custGeom>
              <a:avLst/>
              <a:gdLst>
                <a:gd name="T0" fmla="*/ 0 w 21600"/>
                <a:gd name="T1" fmla="*/ 0 h 19892"/>
                <a:gd name="T2" fmla="*/ 0 w 21600"/>
                <a:gd name="T3" fmla="*/ 0 h 19892"/>
                <a:gd name="T4" fmla="*/ 0 w 21600"/>
                <a:gd name="T5" fmla="*/ 0 h 198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9892" fill="none" extrusionOk="0">
                  <a:moveTo>
                    <a:pt x="8419" y="0"/>
                  </a:moveTo>
                  <a:cubicBezTo>
                    <a:pt x="16409" y="3382"/>
                    <a:pt x="21600" y="11216"/>
                    <a:pt x="21600" y="19892"/>
                  </a:cubicBezTo>
                </a:path>
                <a:path w="21600" h="19892" stroke="0" extrusionOk="0">
                  <a:moveTo>
                    <a:pt x="8419" y="0"/>
                  </a:moveTo>
                  <a:cubicBezTo>
                    <a:pt x="16409" y="3382"/>
                    <a:pt x="21600" y="11216"/>
                    <a:pt x="21600" y="19892"/>
                  </a:cubicBezTo>
                  <a:lnTo>
                    <a:pt x="0" y="19892"/>
                  </a:lnTo>
                  <a:lnTo>
                    <a:pt x="8419" y="0"/>
                  </a:lnTo>
                  <a:close/>
                </a:path>
              </a:pathLst>
            </a:custGeom>
            <a:noFill/>
            <a:ln w="19050">
              <a:solidFill>
                <a:srgbClr val="3333CC"/>
              </a:solidFill>
              <a:round/>
              <a:headEnd type="triangle" w="med" len="med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6" name="Arc 71"/>
            <p:cNvSpPr>
              <a:spLocks/>
            </p:cNvSpPr>
            <p:nvPr/>
          </p:nvSpPr>
          <p:spPr bwMode="auto">
            <a:xfrm flipH="1" flipV="1">
              <a:off x="2202" y="2887"/>
              <a:ext cx="877" cy="626"/>
            </a:xfrm>
            <a:custGeom>
              <a:avLst/>
              <a:gdLst>
                <a:gd name="T0" fmla="*/ 0 w 21600"/>
                <a:gd name="T1" fmla="*/ 0 h 21146"/>
                <a:gd name="T2" fmla="*/ 0 w 21600"/>
                <a:gd name="T3" fmla="*/ 0 h 21146"/>
                <a:gd name="T4" fmla="*/ 0 w 21600"/>
                <a:gd name="T5" fmla="*/ 0 h 2114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146" fill="none" extrusionOk="0">
                  <a:moveTo>
                    <a:pt x="4404" y="-1"/>
                  </a:moveTo>
                  <a:cubicBezTo>
                    <a:pt x="14421" y="2085"/>
                    <a:pt x="21600" y="10914"/>
                    <a:pt x="21600" y="21146"/>
                  </a:cubicBezTo>
                </a:path>
                <a:path w="21600" h="21146" stroke="0" extrusionOk="0">
                  <a:moveTo>
                    <a:pt x="4404" y="-1"/>
                  </a:moveTo>
                  <a:cubicBezTo>
                    <a:pt x="14421" y="2085"/>
                    <a:pt x="21600" y="10914"/>
                    <a:pt x="21600" y="21146"/>
                  </a:cubicBezTo>
                  <a:lnTo>
                    <a:pt x="0" y="21146"/>
                  </a:lnTo>
                  <a:lnTo>
                    <a:pt x="4404" y="-1"/>
                  </a:lnTo>
                  <a:close/>
                </a:path>
              </a:pathLst>
            </a:custGeom>
            <a:noFill/>
            <a:ln w="19050">
              <a:solidFill>
                <a:srgbClr val="3333CC"/>
              </a:solidFill>
              <a:round/>
              <a:headEnd type="triangle" w="med" len="med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7" name="Arc 72"/>
            <p:cNvSpPr>
              <a:spLocks/>
            </p:cNvSpPr>
            <p:nvPr/>
          </p:nvSpPr>
          <p:spPr bwMode="auto">
            <a:xfrm flipV="1">
              <a:off x="1367" y="2878"/>
              <a:ext cx="710" cy="859"/>
            </a:xfrm>
            <a:custGeom>
              <a:avLst/>
              <a:gdLst>
                <a:gd name="T0" fmla="*/ 0 w 21600"/>
                <a:gd name="T1" fmla="*/ 0 h 19892"/>
                <a:gd name="T2" fmla="*/ 0 w 21600"/>
                <a:gd name="T3" fmla="*/ 0 h 19892"/>
                <a:gd name="T4" fmla="*/ 0 w 21600"/>
                <a:gd name="T5" fmla="*/ 0 h 198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9892" fill="none" extrusionOk="0">
                  <a:moveTo>
                    <a:pt x="8419" y="0"/>
                  </a:moveTo>
                  <a:cubicBezTo>
                    <a:pt x="16409" y="3382"/>
                    <a:pt x="21600" y="11216"/>
                    <a:pt x="21600" y="19892"/>
                  </a:cubicBezTo>
                </a:path>
                <a:path w="21600" h="19892" stroke="0" extrusionOk="0">
                  <a:moveTo>
                    <a:pt x="8419" y="0"/>
                  </a:moveTo>
                  <a:cubicBezTo>
                    <a:pt x="16409" y="3382"/>
                    <a:pt x="21600" y="11216"/>
                    <a:pt x="21600" y="19892"/>
                  </a:cubicBezTo>
                  <a:lnTo>
                    <a:pt x="0" y="19892"/>
                  </a:lnTo>
                  <a:lnTo>
                    <a:pt x="8419" y="0"/>
                  </a:lnTo>
                  <a:close/>
                </a:path>
              </a:pathLst>
            </a:custGeom>
            <a:noFill/>
            <a:ln w="19050">
              <a:solidFill>
                <a:srgbClr val="3333CC"/>
              </a:solidFill>
              <a:round/>
              <a:headEnd type="triangle" w="med" len="med"/>
              <a:tailEnd type="non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1328" name="Object 73"/>
            <p:cNvGraphicFramePr>
              <a:graphicFrameLocks noChangeAspect="1"/>
            </p:cNvGraphicFramePr>
            <p:nvPr/>
          </p:nvGraphicFramePr>
          <p:xfrm>
            <a:off x="1795" y="709"/>
            <a:ext cx="317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35" name="Equation" r:id="rId3" imgW="152334" imgH="190417" progId="Equation.DSMT4">
                    <p:embed/>
                  </p:oleObj>
                </mc:Choice>
                <mc:Fallback>
                  <p:oleObj name="Equation" r:id="rId3" imgW="152334" imgH="190417" progId="Equation.DSMT4">
                    <p:embed/>
                    <p:pic>
                      <p:nvPicPr>
                        <p:cNvPr id="0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5" y="709"/>
                          <a:ext cx="317" cy="3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29" name="Text Box 74"/>
            <p:cNvSpPr txBox="1">
              <a:spLocks noChangeArrowheads="1"/>
            </p:cNvSpPr>
            <p:nvPr/>
          </p:nvSpPr>
          <p:spPr bwMode="auto">
            <a:xfrm>
              <a:off x="1999" y="1852"/>
              <a:ext cx="209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100" b="1">
                  <a:solidFill>
                    <a:schemeClr val="bg1"/>
                  </a:solidFill>
                  <a:latin typeface="Times New Roman" pitchFamily="18" charset="0"/>
                </a:rPr>
                <a:t>S</a:t>
              </a:r>
            </a:p>
          </p:txBody>
        </p:sp>
      </p:grpSp>
      <p:grpSp>
        <p:nvGrpSpPr>
          <p:cNvPr id="18507" name="Group 75"/>
          <p:cNvGrpSpPr>
            <a:grpSpLocks/>
          </p:cNvGrpSpPr>
          <p:nvPr/>
        </p:nvGrpSpPr>
        <p:grpSpPr bwMode="auto">
          <a:xfrm>
            <a:off x="2434590" y="1000125"/>
            <a:ext cx="1731169" cy="1171575"/>
            <a:chOff x="1584" y="840"/>
            <a:chExt cx="1454" cy="984"/>
          </a:xfrm>
        </p:grpSpPr>
        <p:grpSp>
          <p:nvGrpSpPr>
            <p:cNvPr id="11307" name="Group 76"/>
            <p:cNvGrpSpPr>
              <a:grpSpLocks/>
            </p:cNvGrpSpPr>
            <p:nvPr/>
          </p:nvGrpSpPr>
          <p:grpSpPr bwMode="auto">
            <a:xfrm>
              <a:off x="2781" y="840"/>
              <a:ext cx="257" cy="984"/>
              <a:chOff x="2781" y="840"/>
              <a:chExt cx="257" cy="984"/>
            </a:xfrm>
          </p:grpSpPr>
          <p:graphicFrame>
            <p:nvGraphicFramePr>
              <p:cNvPr id="11309" name="Object 77"/>
              <p:cNvGraphicFramePr>
                <a:graphicFrameLocks noChangeAspect="1"/>
              </p:cNvGraphicFramePr>
              <p:nvPr/>
            </p:nvGraphicFramePr>
            <p:xfrm>
              <a:off x="2781" y="1461"/>
              <a:ext cx="257" cy="3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936" name="Equation" r:id="rId5" imgW="126725" imgH="177415" progId="Equation.3">
                      <p:embed/>
                    </p:oleObj>
                  </mc:Choice>
                  <mc:Fallback>
                    <p:oleObj name="Equation" r:id="rId5" imgW="126725" imgH="177415" progId="Equation.3">
                      <p:embed/>
                      <p:pic>
                        <p:nvPicPr>
                          <p:cNvPr id="0" name="Object 7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81" y="1461"/>
                            <a:ext cx="257" cy="36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310" name="AutoShape 78"/>
              <p:cNvSpPr>
                <a:spLocks noChangeArrowheads="1"/>
              </p:cNvSpPr>
              <p:nvPr/>
            </p:nvSpPr>
            <p:spPr bwMode="auto">
              <a:xfrm>
                <a:off x="2832" y="840"/>
                <a:ext cx="144" cy="576"/>
              </a:xfrm>
              <a:prstGeom prst="downArrow">
                <a:avLst>
                  <a:gd name="adj1" fmla="val 50000"/>
                  <a:gd name="adj2" fmla="val 100000"/>
                </a:avLst>
              </a:prstGeom>
              <a:solidFill>
                <a:srgbClr val="FF99CC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11308" name="AutoShape 79"/>
            <p:cNvSpPr>
              <a:spLocks noChangeArrowheads="1"/>
            </p:cNvSpPr>
            <p:nvPr/>
          </p:nvSpPr>
          <p:spPr bwMode="auto">
            <a:xfrm>
              <a:off x="1584" y="1080"/>
              <a:ext cx="1104" cy="3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70 w 21600"/>
                <a:gd name="T25" fmla="*/ 3150 h 21600"/>
                <a:gd name="T26" fmla="*/ 18430 w 21600"/>
                <a:gd name="T27" fmla="*/ 1845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863" y="10800"/>
                  </a:moveTo>
                  <a:cubicBezTo>
                    <a:pt x="863" y="16288"/>
                    <a:pt x="5312" y="20737"/>
                    <a:pt x="10800" y="20737"/>
                  </a:cubicBezTo>
                  <a:cubicBezTo>
                    <a:pt x="16288" y="20737"/>
                    <a:pt x="20737" y="16288"/>
                    <a:pt x="20737" y="10800"/>
                  </a:cubicBezTo>
                  <a:cubicBezTo>
                    <a:pt x="20737" y="5312"/>
                    <a:pt x="16288" y="863"/>
                    <a:pt x="10800" y="863"/>
                  </a:cubicBezTo>
                  <a:cubicBezTo>
                    <a:pt x="5312" y="863"/>
                    <a:pt x="863" y="5312"/>
                    <a:pt x="863" y="10800"/>
                  </a:cubicBezTo>
                  <a:close/>
                </a:path>
              </a:pathLst>
            </a:custGeom>
            <a:solidFill>
              <a:srgbClr val="66CCFF"/>
            </a:solidFill>
            <a:ln w="28575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304" name="AutoShape 86"/>
          <p:cNvSpPr>
            <a:spLocks noChangeArrowheads="1"/>
          </p:cNvSpPr>
          <p:nvPr/>
        </p:nvSpPr>
        <p:spPr bwMode="auto">
          <a:xfrm>
            <a:off x="6079808" y="1287066"/>
            <a:ext cx="1314450" cy="4572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w 21600"/>
              <a:gd name="T13" fmla="*/ 0 h 21600"/>
              <a:gd name="T14" fmla="*/ 0 w 21600"/>
              <a:gd name="T15" fmla="*/ 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70 w 21600"/>
              <a:gd name="T25" fmla="*/ 3150 h 21600"/>
              <a:gd name="T26" fmla="*/ 18430 w 21600"/>
              <a:gd name="T27" fmla="*/ 18450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863" y="10800"/>
                </a:moveTo>
                <a:cubicBezTo>
                  <a:pt x="863" y="16288"/>
                  <a:pt x="5312" y="20737"/>
                  <a:pt x="10800" y="20737"/>
                </a:cubicBezTo>
                <a:cubicBezTo>
                  <a:pt x="16288" y="20737"/>
                  <a:pt x="20737" y="16288"/>
                  <a:pt x="20737" y="10800"/>
                </a:cubicBezTo>
                <a:cubicBezTo>
                  <a:pt x="20737" y="5312"/>
                  <a:pt x="16288" y="863"/>
                  <a:pt x="10800" y="863"/>
                </a:cubicBezTo>
                <a:cubicBezTo>
                  <a:pt x="5312" y="863"/>
                  <a:pt x="863" y="5312"/>
                  <a:pt x="863" y="10800"/>
                </a:cubicBezTo>
                <a:close/>
              </a:path>
            </a:pathLst>
          </a:custGeom>
          <a:solidFill>
            <a:srgbClr val="66CCFF"/>
          </a:solidFill>
          <a:ln w="28575">
            <a:solidFill>
              <a:srgbClr val="0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8554" name="Group 122"/>
          <p:cNvGrpSpPr>
            <a:grpSpLocks/>
          </p:cNvGrpSpPr>
          <p:nvPr/>
        </p:nvGrpSpPr>
        <p:grpSpPr bwMode="auto">
          <a:xfrm>
            <a:off x="5445205" y="845344"/>
            <a:ext cx="2503884" cy="3669506"/>
            <a:chOff x="3319" y="710"/>
            <a:chExt cx="2103" cy="3082"/>
          </a:xfrm>
        </p:grpSpPr>
        <p:grpSp>
          <p:nvGrpSpPr>
            <p:cNvPr id="11277" name="Group 88"/>
            <p:cNvGrpSpPr>
              <a:grpSpLocks/>
            </p:cNvGrpSpPr>
            <p:nvPr/>
          </p:nvGrpSpPr>
          <p:grpSpPr bwMode="auto">
            <a:xfrm>
              <a:off x="4740" y="2330"/>
              <a:ext cx="257" cy="934"/>
              <a:chOff x="5049" y="890"/>
              <a:chExt cx="257" cy="934"/>
            </a:xfrm>
          </p:grpSpPr>
          <p:graphicFrame>
            <p:nvGraphicFramePr>
              <p:cNvPr id="11301" name="Object 89"/>
              <p:cNvGraphicFramePr>
                <a:graphicFrameLocks noChangeAspect="1"/>
              </p:cNvGraphicFramePr>
              <p:nvPr/>
            </p:nvGraphicFramePr>
            <p:xfrm>
              <a:off x="5049" y="1461"/>
              <a:ext cx="257" cy="3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937" name="Equation" r:id="rId7" imgW="126725" imgH="177415" progId="Equation.3">
                      <p:embed/>
                    </p:oleObj>
                  </mc:Choice>
                  <mc:Fallback>
                    <p:oleObj name="Equation" r:id="rId7" imgW="126725" imgH="177415" progId="Equation.3">
                      <p:embed/>
                      <p:pic>
                        <p:nvPicPr>
                          <p:cNvPr id="0" name="Object 8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49" y="1461"/>
                            <a:ext cx="257" cy="36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302" name="AutoShape 90"/>
              <p:cNvSpPr>
                <a:spLocks noChangeArrowheads="1"/>
              </p:cNvSpPr>
              <p:nvPr/>
            </p:nvSpPr>
            <p:spPr bwMode="auto">
              <a:xfrm>
                <a:off x="5148" y="890"/>
                <a:ext cx="136" cy="590"/>
              </a:xfrm>
              <a:prstGeom prst="upArrow">
                <a:avLst>
                  <a:gd name="adj1" fmla="val 50000"/>
                  <a:gd name="adj2" fmla="val 108456"/>
                </a:avLst>
              </a:prstGeom>
              <a:solidFill>
                <a:srgbClr val="FF99CC"/>
              </a:solidFill>
              <a:ln w="25400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lang="zh-CN" altLang="en-US"/>
              </a:p>
            </p:txBody>
          </p:sp>
        </p:grpSp>
        <p:graphicFrame>
          <p:nvGraphicFramePr>
            <p:cNvPr id="11278" name="Object 92"/>
            <p:cNvGraphicFramePr>
              <a:graphicFrameLocks noChangeAspect="1"/>
            </p:cNvGraphicFramePr>
            <p:nvPr/>
          </p:nvGraphicFramePr>
          <p:xfrm>
            <a:off x="4031" y="742"/>
            <a:ext cx="317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38" name="Equation" r:id="rId8" imgW="152334" imgH="190417" progId="Equation.DSMT4">
                    <p:embed/>
                  </p:oleObj>
                </mc:Choice>
                <mc:Fallback>
                  <p:oleObj name="Equation" r:id="rId8" imgW="152334" imgH="190417" progId="Equation.DSMT4">
                    <p:embed/>
                    <p:pic>
                      <p:nvPicPr>
                        <p:cNvPr id="0" name="Object 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1" y="742"/>
                          <a:ext cx="317" cy="3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279" name="Group 120"/>
            <p:cNvGrpSpPr>
              <a:grpSpLocks/>
            </p:cNvGrpSpPr>
            <p:nvPr/>
          </p:nvGrpSpPr>
          <p:grpSpPr bwMode="auto">
            <a:xfrm>
              <a:off x="3319" y="710"/>
              <a:ext cx="2103" cy="3082"/>
              <a:chOff x="3319" y="711"/>
              <a:chExt cx="2103" cy="3082"/>
            </a:xfrm>
          </p:grpSpPr>
          <p:grpSp>
            <p:nvGrpSpPr>
              <p:cNvPr id="11280" name="Group 119"/>
              <p:cNvGrpSpPr>
                <a:grpSpLocks/>
              </p:cNvGrpSpPr>
              <p:nvPr/>
            </p:nvGrpSpPr>
            <p:grpSpPr bwMode="auto">
              <a:xfrm>
                <a:off x="3319" y="711"/>
                <a:ext cx="2103" cy="1231"/>
                <a:chOff x="3319" y="711"/>
                <a:chExt cx="2103" cy="1231"/>
              </a:xfrm>
            </p:grpSpPr>
            <p:sp>
              <p:nvSpPr>
                <p:cNvPr id="11296" name="Line 95"/>
                <p:cNvSpPr>
                  <a:spLocks noChangeShapeType="1"/>
                </p:cNvSpPr>
                <p:nvPr/>
              </p:nvSpPr>
              <p:spPr bwMode="auto">
                <a:xfrm flipV="1">
                  <a:off x="4393" y="711"/>
                  <a:ext cx="0" cy="1201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297" name="Arc 96"/>
                <p:cNvSpPr>
                  <a:spLocks/>
                </p:cNvSpPr>
                <p:nvPr/>
              </p:nvSpPr>
              <p:spPr bwMode="auto">
                <a:xfrm flipH="1">
                  <a:off x="4438" y="871"/>
                  <a:ext cx="850" cy="1071"/>
                </a:xfrm>
                <a:custGeom>
                  <a:avLst/>
                  <a:gdLst>
                    <a:gd name="T0" fmla="*/ 0 w 21600"/>
                    <a:gd name="T1" fmla="*/ 0 h 19892"/>
                    <a:gd name="T2" fmla="*/ 0 w 21600"/>
                    <a:gd name="T3" fmla="*/ 0 h 19892"/>
                    <a:gd name="T4" fmla="*/ 0 w 21600"/>
                    <a:gd name="T5" fmla="*/ 0 h 19892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19892" fill="none" extrusionOk="0">
                      <a:moveTo>
                        <a:pt x="8419" y="0"/>
                      </a:moveTo>
                      <a:cubicBezTo>
                        <a:pt x="16409" y="3382"/>
                        <a:pt x="21600" y="11216"/>
                        <a:pt x="21600" y="19892"/>
                      </a:cubicBezTo>
                    </a:path>
                    <a:path w="21600" h="19892" stroke="0" extrusionOk="0">
                      <a:moveTo>
                        <a:pt x="8419" y="0"/>
                      </a:moveTo>
                      <a:cubicBezTo>
                        <a:pt x="16409" y="3382"/>
                        <a:pt x="21600" y="11216"/>
                        <a:pt x="21600" y="19892"/>
                      </a:cubicBezTo>
                      <a:lnTo>
                        <a:pt x="0" y="19892"/>
                      </a:lnTo>
                      <a:lnTo>
                        <a:pt x="8419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3333CC"/>
                  </a:solidFill>
                  <a:round/>
                  <a:headEnd type="triangle" w="med" len="med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298" name="Arc 97"/>
                <p:cNvSpPr>
                  <a:spLocks/>
                </p:cNvSpPr>
                <p:nvPr/>
              </p:nvSpPr>
              <p:spPr bwMode="auto">
                <a:xfrm flipH="1">
                  <a:off x="4482" y="1151"/>
                  <a:ext cx="940" cy="779"/>
                </a:xfrm>
                <a:custGeom>
                  <a:avLst/>
                  <a:gdLst>
                    <a:gd name="T0" fmla="*/ 0 w 21600"/>
                    <a:gd name="T1" fmla="*/ 0 h 21146"/>
                    <a:gd name="T2" fmla="*/ 0 w 21600"/>
                    <a:gd name="T3" fmla="*/ 0 h 21146"/>
                    <a:gd name="T4" fmla="*/ 0 w 21600"/>
                    <a:gd name="T5" fmla="*/ 0 h 2114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146" fill="none" extrusionOk="0">
                      <a:moveTo>
                        <a:pt x="4404" y="-1"/>
                      </a:moveTo>
                      <a:cubicBezTo>
                        <a:pt x="14421" y="2085"/>
                        <a:pt x="21600" y="10914"/>
                        <a:pt x="21600" y="21146"/>
                      </a:cubicBezTo>
                    </a:path>
                    <a:path w="21600" h="21146" stroke="0" extrusionOk="0">
                      <a:moveTo>
                        <a:pt x="4404" y="-1"/>
                      </a:moveTo>
                      <a:cubicBezTo>
                        <a:pt x="14421" y="2085"/>
                        <a:pt x="21600" y="10914"/>
                        <a:pt x="21600" y="21146"/>
                      </a:cubicBezTo>
                      <a:lnTo>
                        <a:pt x="0" y="21146"/>
                      </a:lnTo>
                      <a:lnTo>
                        <a:pt x="4404" y="-1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3333CC"/>
                  </a:solidFill>
                  <a:round/>
                  <a:headEnd type="triangle" w="med" len="med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299" name="Arc 98"/>
                <p:cNvSpPr>
                  <a:spLocks/>
                </p:cNvSpPr>
                <p:nvPr/>
              </p:nvSpPr>
              <p:spPr bwMode="auto">
                <a:xfrm>
                  <a:off x="3319" y="1151"/>
                  <a:ext cx="984" cy="779"/>
                </a:xfrm>
                <a:custGeom>
                  <a:avLst/>
                  <a:gdLst>
                    <a:gd name="T0" fmla="*/ 0 w 21600"/>
                    <a:gd name="T1" fmla="*/ 0 h 21146"/>
                    <a:gd name="T2" fmla="*/ 0 w 21600"/>
                    <a:gd name="T3" fmla="*/ 0 h 21146"/>
                    <a:gd name="T4" fmla="*/ 0 w 21600"/>
                    <a:gd name="T5" fmla="*/ 0 h 2114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146" fill="none" extrusionOk="0">
                      <a:moveTo>
                        <a:pt x="4404" y="-1"/>
                      </a:moveTo>
                      <a:cubicBezTo>
                        <a:pt x="14421" y="2085"/>
                        <a:pt x="21600" y="10914"/>
                        <a:pt x="21600" y="21146"/>
                      </a:cubicBezTo>
                    </a:path>
                    <a:path w="21600" h="21146" stroke="0" extrusionOk="0">
                      <a:moveTo>
                        <a:pt x="4404" y="-1"/>
                      </a:moveTo>
                      <a:cubicBezTo>
                        <a:pt x="14421" y="2085"/>
                        <a:pt x="21600" y="10914"/>
                        <a:pt x="21600" y="21146"/>
                      </a:cubicBezTo>
                      <a:lnTo>
                        <a:pt x="0" y="21146"/>
                      </a:lnTo>
                      <a:lnTo>
                        <a:pt x="4404" y="-1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3333CC"/>
                  </a:solidFill>
                  <a:round/>
                  <a:headEnd type="triangle" w="med" len="med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300" name="Arc 99"/>
                <p:cNvSpPr>
                  <a:spLocks/>
                </p:cNvSpPr>
                <p:nvPr/>
              </p:nvSpPr>
              <p:spPr bwMode="auto">
                <a:xfrm>
                  <a:off x="3587" y="871"/>
                  <a:ext cx="761" cy="1071"/>
                </a:xfrm>
                <a:custGeom>
                  <a:avLst/>
                  <a:gdLst>
                    <a:gd name="T0" fmla="*/ 0 w 21600"/>
                    <a:gd name="T1" fmla="*/ 0 h 19892"/>
                    <a:gd name="T2" fmla="*/ 0 w 21600"/>
                    <a:gd name="T3" fmla="*/ 0 h 19892"/>
                    <a:gd name="T4" fmla="*/ 0 w 21600"/>
                    <a:gd name="T5" fmla="*/ 0 h 19892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19892" fill="none" extrusionOk="0">
                      <a:moveTo>
                        <a:pt x="8419" y="0"/>
                      </a:moveTo>
                      <a:cubicBezTo>
                        <a:pt x="16409" y="3382"/>
                        <a:pt x="21600" y="11216"/>
                        <a:pt x="21600" y="19892"/>
                      </a:cubicBezTo>
                    </a:path>
                    <a:path w="21600" h="19892" stroke="0" extrusionOk="0">
                      <a:moveTo>
                        <a:pt x="8419" y="0"/>
                      </a:moveTo>
                      <a:cubicBezTo>
                        <a:pt x="16409" y="3382"/>
                        <a:pt x="21600" y="11216"/>
                        <a:pt x="21600" y="19892"/>
                      </a:cubicBezTo>
                      <a:lnTo>
                        <a:pt x="0" y="19892"/>
                      </a:lnTo>
                      <a:lnTo>
                        <a:pt x="8419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3333CC"/>
                  </a:solidFill>
                  <a:round/>
                  <a:headEnd type="triangle" w="med" len="med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281" name="Group 100"/>
              <p:cNvGrpSpPr>
                <a:grpSpLocks/>
              </p:cNvGrpSpPr>
              <p:nvPr/>
            </p:nvGrpSpPr>
            <p:grpSpPr bwMode="auto">
              <a:xfrm>
                <a:off x="3319" y="2872"/>
                <a:ext cx="2103" cy="921"/>
                <a:chOff x="2928" y="3072"/>
                <a:chExt cx="2256" cy="1104"/>
              </a:xfrm>
            </p:grpSpPr>
            <p:sp>
              <p:nvSpPr>
                <p:cNvPr id="11291" name="Line 101"/>
                <p:cNvSpPr>
                  <a:spLocks noChangeShapeType="1"/>
                </p:cNvSpPr>
                <p:nvPr/>
              </p:nvSpPr>
              <p:spPr bwMode="auto">
                <a:xfrm>
                  <a:off x="4080" y="3102"/>
                  <a:ext cx="0" cy="1074"/>
                </a:xfrm>
                <a:prstGeom prst="line">
                  <a:avLst/>
                </a:prstGeom>
                <a:noFill/>
                <a:ln w="19050">
                  <a:solidFill>
                    <a:srgbClr val="3333CC"/>
                  </a:solidFill>
                  <a:round/>
                  <a:headEnd type="triangle" w="med" len="med"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292" name="Arc 102"/>
                <p:cNvSpPr>
                  <a:spLocks/>
                </p:cNvSpPr>
                <p:nvPr/>
              </p:nvSpPr>
              <p:spPr bwMode="auto">
                <a:xfrm flipH="1" flipV="1">
                  <a:off x="4128" y="3072"/>
                  <a:ext cx="912" cy="1086"/>
                </a:xfrm>
                <a:custGeom>
                  <a:avLst/>
                  <a:gdLst>
                    <a:gd name="T0" fmla="*/ 0 w 21600"/>
                    <a:gd name="T1" fmla="*/ 0 h 19892"/>
                    <a:gd name="T2" fmla="*/ 0 w 21600"/>
                    <a:gd name="T3" fmla="*/ 0 h 19892"/>
                    <a:gd name="T4" fmla="*/ 0 w 21600"/>
                    <a:gd name="T5" fmla="*/ 0 h 19892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19892" fill="none" extrusionOk="0">
                      <a:moveTo>
                        <a:pt x="8419" y="0"/>
                      </a:moveTo>
                      <a:cubicBezTo>
                        <a:pt x="16409" y="3382"/>
                        <a:pt x="21600" y="11216"/>
                        <a:pt x="21600" y="19892"/>
                      </a:cubicBezTo>
                    </a:path>
                    <a:path w="21600" h="19892" stroke="0" extrusionOk="0">
                      <a:moveTo>
                        <a:pt x="8419" y="0"/>
                      </a:moveTo>
                      <a:cubicBezTo>
                        <a:pt x="16409" y="3382"/>
                        <a:pt x="21600" y="11216"/>
                        <a:pt x="21600" y="19892"/>
                      </a:cubicBezTo>
                      <a:lnTo>
                        <a:pt x="0" y="19892"/>
                      </a:lnTo>
                      <a:lnTo>
                        <a:pt x="8419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3333CC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293" name="Arc 103"/>
                <p:cNvSpPr>
                  <a:spLocks/>
                </p:cNvSpPr>
                <p:nvPr/>
              </p:nvSpPr>
              <p:spPr bwMode="auto">
                <a:xfrm flipH="1" flipV="1">
                  <a:off x="4176" y="3084"/>
                  <a:ext cx="1008" cy="790"/>
                </a:xfrm>
                <a:custGeom>
                  <a:avLst/>
                  <a:gdLst>
                    <a:gd name="T0" fmla="*/ 0 w 21600"/>
                    <a:gd name="T1" fmla="*/ 0 h 21146"/>
                    <a:gd name="T2" fmla="*/ 0 w 21600"/>
                    <a:gd name="T3" fmla="*/ 0 h 21146"/>
                    <a:gd name="T4" fmla="*/ 0 w 21600"/>
                    <a:gd name="T5" fmla="*/ 0 h 2114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146" fill="none" extrusionOk="0">
                      <a:moveTo>
                        <a:pt x="4404" y="-1"/>
                      </a:moveTo>
                      <a:cubicBezTo>
                        <a:pt x="14421" y="2085"/>
                        <a:pt x="21600" y="10914"/>
                        <a:pt x="21600" y="21146"/>
                      </a:cubicBezTo>
                    </a:path>
                    <a:path w="21600" h="21146" stroke="0" extrusionOk="0">
                      <a:moveTo>
                        <a:pt x="4404" y="-1"/>
                      </a:moveTo>
                      <a:cubicBezTo>
                        <a:pt x="14421" y="2085"/>
                        <a:pt x="21600" y="10914"/>
                        <a:pt x="21600" y="21146"/>
                      </a:cubicBezTo>
                      <a:lnTo>
                        <a:pt x="0" y="21146"/>
                      </a:lnTo>
                      <a:lnTo>
                        <a:pt x="4404" y="-1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3333CC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294" name="Arc 104"/>
                <p:cNvSpPr>
                  <a:spLocks/>
                </p:cNvSpPr>
                <p:nvPr/>
              </p:nvSpPr>
              <p:spPr bwMode="auto">
                <a:xfrm flipV="1">
                  <a:off x="2928" y="3084"/>
                  <a:ext cx="1056" cy="790"/>
                </a:xfrm>
                <a:custGeom>
                  <a:avLst/>
                  <a:gdLst>
                    <a:gd name="T0" fmla="*/ 0 w 21600"/>
                    <a:gd name="T1" fmla="*/ 0 h 21146"/>
                    <a:gd name="T2" fmla="*/ 0 w 21600"/>
                    <a:gd name="T3" fmla="*/ 0 h 21146"/>
                    <a:gd name="T4" fmla="*/ 0 w 21600"/>
                    <a:gd name="T5" fmla="*/ 0 h 2114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146" fill="none" extrusionOk="0">
                      <a:moveTo>
                        <a:pt x="4404" y="-1"/>
                      </a:moveTo>
                      <a:cubicBezTo>
                        <a:pt x="14421" y="2085"/>
                        <a:pt x="21600" y="10914"/>
                        <a:pt x="21600" y="21146"/>
                      </a:cubicBezTo>
                    </a:path>
                    <a:path w="21600" h="21146" stroke="0" extrusionOk="0">
                      <a:moveTo>
                        <a:pt x="4404" y="-1"/>
                      </a:moveTo>
                      <a:cubicBezTo>
                        <a:pt x="14421" y="2085"/>
                        <a:pt x="21600" y="10914"/>
                        <a:pt x="21600" y="21146"/>
                      </a:cubicBezTo>
                      <a:lnTo>
                        <a:pt x="0" y="21146"/>
                      </a:lnTo>
                      <a:lnTo>
                        <a:pt x="4404" y="-1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3333CC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295" name="Arc 105"/>
                <p:cNvSpPr>
                  <a:spLocks/>
                </p:cNvSpPr>
                <p:nvPr/>
              </p:nvSpPr>
              <p:spPr bwMode="auto">
                <a:xfrm flipV="1">
                  <a:off x="3216" y="3072"/>
                  <a:ext cx="816" cy="1086"/>
                </a:xfrm>
                <a:custGeom>
                  <a:avLst/>
                  <a:gdLst>
                    <a:gd name="T0" fmla="*/ 0 w 21600"/>
                    <a:gd name="T1" fmla="*/ 0 h 19892"/>
                    <a:gd name="T2" fmla="*/ 0 w 21600"/>
                    <a:gd name="T3" fmla="*/ 0 h 19892"/>
                    <a:gd name="T4" fmla="*/ 0 w 21600"/>
                    <a:gd name="T5" fmla="*/ 0 h 19892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19892" fill="none" extrusionOk="0">
                      <a:moveTo>
                        <a:pt x="8419" y="0"/>
                      </a:moveTo>
                      <a:cubicBezTo>
                        <a:pt x="16409" y="3382"/>
                        <a:pt x="21600" y="11216"/>
                        <a:pt x="21600" y="19892"/>
                      </a:cubicBezTo>
                    </a:path>
                    <a:path w="21600" h="19892" stroke="0" extrusionOk="0">
                      <a:moveTo>
                        <a:pt x="8419" y="0"/>
                      </a:moveTo>
                      <a:cubicBezTo>
                        <a:pt x="16409" y="3382"/>
                        <a:pt x="21600" y="11216"/>
                        <a:pt x="21600" y="19892"/>
                      </a:cubicBezTo>
                      <a:lnTo>
                        <a:pt x="0" y="19892"/>
                      </a:lnTo>
                      <a:lnTo>
                        <a:pt x="8419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3333CC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282" name="Group 115"/>
              <p:cNvGrpSpPr>
                <a:grpSpLocks/>
              </p:cNvGrpSpPr>
              <p:nvPr/>
            </p:nvGrpSpPr>
            <p:grpSpPr bwMode="auto">
              <a:xfrm>
                <a:off x="4259" y="1842"/>
                <a:ext cx="318" cy="1095"/>
                <a:chOff x="4259" y="1842"/>
                <a:chExt cx="318" cy="1095"/>
              </a:xfrm>
            </p:grpSpPr>
            <p:sp>
              <p:nvSpPr>
                <p:cNvPr id="18539" name="Rectangle 107"/>
                <p:cNvSpPr>
                  <a:spLocks noChangeArrowheads="1"/>
                </p:cNvSpPr>
                <p:nvPr/>
              </p:nvSpPr>
              <p:spPr bwMode="auto">
                <a:xfrm>
                  <a:off x="4286" y="1888"/>
                  <a:ext cx="224" cy="985"/>
                </a:xfrm>
                <a:prstGeom prst="rect">
                  <a:avLst/>
                </a:prstGeom>
                <a:gradFill rotWithShape="1">
                  <a:gsLst>
                    <a:gs pos="0">
                      <a:srgbClr val="CC0000">
                        <a:gamma/>
                        <a:shade val="46275"/>
                        <a:invGamma/>
                      </a:srgbClr>
                    </a:gs>
                    <a:gs pos="50000">
                      <a:srgbClr val="CC0000">
                        <a:alpha val="60001"/>
                      </a:srgbClr>
                    </a:gs>
                    <a:gs pos="100000">
                      <a:srgbClr val="CC0000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lang="zh-CN" altLang="en-US"/>
                </a:p>
              </p:txBody>
            </p:sp>
            <p:sp>
              <p:nvSpPr>
                <p:cNvPr id="11286" name="Text Box 108"/>
                <p:cNvSpPr txBox="1">
                  <a:spLocks noChangeArrowheads="1"/>
                </p:cNvSpPr>
                <p:nvPr/>
              </p:nvSpPr>
              <p:spPr bwMode="auto">
                <a:xfrm>
                  <a:off x="4259" y="1842"/>
                  <a:ext cx="318" cy="3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100" b="1">
                      <a:solidFill>
                        <a:schemeClr val="bg1"/>
                      </a:solidFill>
                      <a:latin typeface="Times New Roman" pitchFamily="18" charset="0"/>
                    </a:rPr>
                    <a:t>N</a:t>
                  </a:r>
                </a:p>
              </p:txBody>
            </p:sp>
            <p:sp>
              <p:nvSpPr>
                <p:cNvPr id="18541" name="Rectangle 109"/>
                <p:cNvSpPr>
                  <a:spLocks noChangeArrowheads="1"/>
                </p:cNvSpPr>
                <p:nvPr/>
              </p:nvSpPr>
              <p:spPr bwMode="auto">
                <a:xfrm>
                  <a:off x="4286" y="2387"/>
                  <a:ext cx="224" cy="486"/>
                </a:xfrm>
                <a:prstGeom prst="rect">
                  <a:avLst/>
                </a:prstGeom>
                <a:gradFill rotWithShape="1">
                  <a:gsLst>
                    <a:gs pos="0">
                      <a:srgbClr val="0033CC">
                        <a:gamma/>
                        <a:shade val="46275"/>
                        <a:invGamma/>
                      </a:srgbClr>
                    </a:gs>
                    <a:gs pos="50000">
                      <a:srgbClr val="0033CC">
                        <a:alpha val="60001"/>
                      </a:srgbClr>
                    </a:gs>
                    <a:gs pos="100000">
                      <a:srgbClr val="0033CC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lang="zh-CN" altLang="en-US"/>
                </a:p>
              </p:txBody>
            </p:sp>
            <p:sp>
              <p:nvSpPr>
                <p:cNvPr id="11290" name="Text Box 110"/>
                <p:cNvSpPr txBox="1">
                  <a:spLocks noChangeArrowheads="1"/>
                </p:cNvSpPr>
                <p:nvPr/>
              </p:nvSpPr>
              <p:spPr bwMode="auto">
                <a:xfrm>
                  <a:off x="4277" y="2588"/>
                  <a:ext cx="280" cy="3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100" b="1">
                      <a:solidFill>
                        <a:schemeClr val="bg1"/>
                      </a:solidFill>
                      <a:latin typeface="Times New Roman" pitchFamily="18" charset="0"/>
                    </a:rPr>
                    <a:t>S</a:t>
                  </a:r>
                </a:p>
              </p:txBody>
            </p:sp>
          </p:grpSp>
        </p:grpSp>
      </p:grpSp>
      <p:sp>
        <p:nvSpPr>
          <p:cNvPr id="61" name="AutoShape 102"/>
          <p:cNvSpPr>
            <a:spLocks noChangeArrowheads="1"/>
          </p:cNvSpPr>
          <p:nvPr/>
        </p:nvSpPr>
        <p:spPr bwMode="auto">
          <a:xfrm>
            <a:off x="751046" y="410766"/>
            <a:ext cx="647700" cy="4301728"/>
          </a:xfrm>
          <a:prstGeom prst="verticalScroll">
            <a:avLst>
              <a:gd name="adj" fmla="val 17968"/>
            </a:avLst>
          </a:prstGeom>
          <a:solidFill>
            <a:schemeClr val="accent5">
              <a:lumMod val="60000"/>
              <a:lumOff val="40000"/>
              <a:alpha val="37000"/>
            </a:schemeClr>
          </a:solidFill>
          <a:ln w="12700" cap="sq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vert="eaVert" wrap="none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2100" b="1" kern="0">
                <a:solidFill>
                  <a:sysClr val="windowText" lastClr="000000"/>
                </a:solidFill>
              </a:rPr>
              <a:t>用楞次定律判断感应电流方向</a:t>
            </a:r>
          </a:p>
        </p:txBody>
      </p:sp>
      <p:sp>
        <p:nvSpPr>
          <p:cNvPr id="58" name="弧形 57"/>
          <p:cNvSpPr/>
          <p:nvPr/>
        </p:nvSpPr>
        <p:spPr>
          <a:xfrm flipH="1">
            <a:off x="1935608" y="1275160"/>
            <a:ext cx="684421" cy="478290"/>
          </a:xfrm>
          <a:prstGeom prst="arc">
            <a:avLst>
              <a:gd name="adj1" fmla="val 18458488"/>
              <a:gd name="adj2" fmla="val 4655098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弧形 58"/>
          <p:cNvSpPr/>
          <p:nvPr/>
        </p:nvSpPr>
        <p:spPr>
          <a:xfrm>
            <a:off x="7102847" y="1261214"/>
            <a:ext cx="684421" cy="478290"/>
          </a:xfrm>
          <a:prstGeom prst="arc">
            <a:avLst>
              <a:gd name="adj1" fmla="val 18458488"/>
              <a:gd name="adj2" fmla="val 4655098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8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8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0" fill="hold"/>
                                        <p:tgtEl>
                                          <p:spTgt spid="18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0" fill="hold"/>
                                        <p:tgtEl>
                                          <p:spTgt spid="18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04" grpId="0" animBg="1"/>
      <p:bldP spid="58" grpId="0" animBg="1"/>
      <p:bldP spid="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3D3AA62-8796-4A43-87C1-F0078FBAC209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12291" name="Text Box 4"/>
          <p:cNvSpPr txBox="1">
            <a:spLocks noChangeArrowheads="1"/>
          </p:cNvSpPr>
          <p:nvPr/>
        </p:nvSpPr>
        <p:spPr bwMode="auto">
          <a:xfrm>
            <a:off x="1547664" y="249493"/>
            <a:ext cx="5767388" cy="5355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kumimoji="1" lang="en-US" altLang="zh-CN" sz="2400" b="1" dirty="0">
                <a:solidFill>
                  <a:srgbClr val="CC0066"/>
                </a:solidFill>
                <a:latin typeface="Times New Roman" pitchFamily="18" charset="0"/>
              </a:rPr>
              <a:t>        </a:t>
            </a:r>
            <a:r>
              <a:rPr kumimoji="1" lang="zh-CN" altLang="en-US" sz="2400" b="1" dirty="0">
                <a:solidFill>
                  <a:srgbClr val="1C1C1C"/>
                </a:solidFill>
                <a:latin typeface="Times New Roman" pitchFamily="18" charset="0"/>
              </a:rPr>
              <a:t>楞次定律是能量守恒定律的一种表现</a:t>
            </a:r>
          </a:p>
        </p:txBody>
      </p:sp>
      <p:grpSp>
        <p:nvGrpSpPr>
          <p:cNvPr id="12314" name="Group 69"/>
          <p:cNvGrpSpPr>
            <a:grpSpLocks/>
          </p:cNvGrpSpPr>
          <p:nvPr/>
        </p:nvGrpSpPr>
        <p:grpSpPr bwMode="auto">
          <a:xfrm>
            <a:off x="3194366" y="3875245"/>
            <a:ext cx="2924175" cy="466726"/>
            <a:chOff x="1558" y="1239"/>
            <a:chExt cx="2456" cy="392"/>
          </a:xfrm>
        </p:grpSpPr>
        <p:sp>
          <p:nvSpPr>
            <p:cNvPr id="12316" name="Text Box 18"/>
            <p:cNvSpPr txBox="1">
              <a:spLocks noChangeArrowheads="1"/>
            </p:cNvSpPr>
            <p:nvPr/>
          </p:nvSpPr>
          <p:spPr bwMode="auto">
            <a:xfrm>
              <a:off x="1558" y="1239"/>
              <a:ext cx="956" cy="388"/>
            </a:xfrm>
            <a:prstGeom prst="rect">
              <a:avLst/>
            </a:prstGeom>
            <a:solidFill>
              <a:srgbClr val="F9F0FE"/>
            </a:solidFill>
            <a:ln w="12700">
              <a:solidFill>
                <a:srgbClr val="CC00CC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1C1C1C"/>
                  </a:solidFill>
                  <a:latin typeface="Times New Roman" pitchFamily="18" charset="0"/>
                </a:rPr>
                <a:t>机械能</a:t>
              </a:r>
            </a:p>
          </p:txBody>
        </p:sp>
        <p:sp>
          <p:nvSpPr>
            <p:cNvPr id="12317" name="Text Box 19"/>
            <p:cNvSpPr txBox="1">
              <a:spLocks noChangeArrowheads="1"/>
            </p:cNvSpPr>
            <p:nvPr/>
          </p:nvSpPr>
          <p:spPr bwMode="auto">
            <a:xfrm>
              <a:off x="3079" y="1243"/>
              <a:ext cx="935" cy="388"/>
            </a:xfrm>
            <a:prstGeom prst="rect">
              <a:avLst/>
            </a:prstGeom>
            <a:solidFill>
              <a:srgbClr val="EBF5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1C1C1C"/>
                  </a:solidFill>
                  <a:latin typeface="Times New Roman" pitchFamily="18" charset="0"/>
                </a:rPr>
                <a:t>焦耳热</a:t>
              </a:r>
            </a:p>
          </p:txBody>
        </p:sp>
        <p:sp>
          <p:nvSpPr>
            <p:cNvPr id="12318" name="AutoShape 20"/>
            <p:cNvSpPr>
              <a:spLocks noChangeArrowheads="1"/>
            </p:cNvSpPr>
            <p:nvPr/>
          </p:nvSpPr>
          <p:spPr bwMode="auto">
            <a:xfrm>
              <a:off x="2584" y="1339"/>
              <a:ext cx="432" cy="144"/>
            </a:xfrm>
            <a:prstGeom prst="rightArrow">
              <a:avLst>
                <a:gd name="adj1" fmla="val 50000"/>
                <a:gd name="adj2" fmla="val 75000"/>
              </a:avLst>
            </a:prstGeom>
            <a:gradFill rotWithShape="0">
              <a:gsLst>
                <a:gs pos="0">
                  <a:srgbClr val="FFCCFF"/>
                </a:gs>
                <a:gs pos="100000">
                  <a:srgbClr val="DEEDFE"/>
                </a:gs>
              </a:gsLst>
              <a:lin ang="0" scaled="1"/>
            </a:gra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</p:grpSp>
      <p:grpSp>
        <p:nvGrpSpPr>
          <p:cNvPr id="12294" name="Group 75"/>
          <p:cNvGrpSpPr>
            <a:grpSpLocks/>
          </p:cNvGrpSpPr>
          <p:nvPr/>
        </p:nvGrpSpPr>
        <p:grpSpPr bwMode="auto">
          <a:xfrm>
            <a:off x="3022008" y="971740"/>
            <a:ext cx="4453786" cy="2388306"/>
            <a:chOff x="2716" y="2074"/>
            <a:chExt cx="2842" cy="1524"/>
          </a:xfrm>
        </p:grpSpPr>
        <p:grpSp>
          <p:nvGrpSpPr>
            <p:cNvPr id="12295" name="Group 48"/>
            <p:cNvGrpSpPr>
              <a:grpSpLocks/>
            </p:cNvGrpSpPr>
            <p:nvPr/>
          </p:nvGrpSpPr>
          <p:grpSpPr bwMode="auto">
            <a:xfrm>
              <a:off x="2716" y="2074"/>
              <a:ext cx="2842" cy="1524"/>
              <a:chOff x="317" y="2104"/>
              <a:chExt cx="2784" cy="1328"/>
            </a:xfrm>
          </p:grpSpPr>
          <p:graphicFrame>
            <p:nvGraphicFramePr>
              <p:cNvPr id="12312" name="Object 4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9134880"/>
                  </p:ext>
                </p:extLst>
              </p:nvPr>
            </p:nvGraphicFramePr>
            <p:xfrm>
              <a:off x="528" y="2104"/>
              <a:ext cx="183" cy="2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849" name="Equation" r:id="rId3" imgW="215619" imgH="266353" progId="Equation.3">
                      <p:embed/>
                    </p:oleObj>
                  </mc:Choice>
                  <mc:Fallback>
                    <p:oleObj name="Equation" r:id="rId3" imgW="215619" imgH="266353" progId="Equation.3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8" y="2104"/>
                            <a:ext cx="183" cy="204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313" name="Text Box 50"/>
              <p:cNvSpPr txBox="1">
                <a:spLocks noChangeArrowheads="1"/>
              </p:cNvSpPr>
              <p:nvPr/>
            </p:nvSpPr>
            <p:spPr bwMode="auto">
              <a:xfrm>
                <a:off x="317" y="2123"/>
                <a:ext cx="2784" cy="13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100" b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Times New Roman" pitchFamily="18" charset="0"/>
                  </a:rPr>
                  <a:t>×    ×    ×    ×    ×    ×</a:t>
                </a:r>
              </a:p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100" b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Times New Roman" pitchFamily="18" charset="0"/>
                  </a:rPr>
                  <a:t>×    ×    ×    ×    ×    ×</a:t>
                </a:r>
              </a:p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100" b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Times New Roman" pitchFamily="18" charset="0"/>
                  </a:rPr>
                  <a:t>×    ×    ×    ×    ×    ×</a:t>
                </a:r>
              </a:p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100" b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Times New Roman" pitchFamily="18" charset="0"/>
                  </a:rPr>
                  <a:t>×    ×    ×    ×    ×    ×</a:t>
                </a:r>
              </a:p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100" b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Times New Roman" pitchFamily="18" charset="0"/>
                  </a:rPr>
                  <a:t>×    ×    ×    ×    ×    ×</a:t>
                </a:r>
              </a:p>
            </p:txBody>
          </p:sp>
        </p:grpSp>
        <p:sp>
          <p:nvSpPr>
            <p:cNvPr id="12297" name="Line 53"/>
            <p:cNvSpPr>
              <a:spLocks noChangeShapeType="1"/>
            </p:cNvSpPr>
            <p:nvPr/>
          </p:nvSpPr>
          <p:spPr bwMode="auto">
            <a:xfrm>
              <a:off x="2967" y="2321"/>
              <a:ext cx="1584" cy="0"/>
            </a:xfrm>
            <a:prstGeom prst="line">
              <a:avLst/>
            </a:prstGeom>
            <a:noFill/>
            <a:ln w="38100">
              <a:solidFill>
                <a:srgbClr val="CC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8" name="Line 54"/>
            <p:cNvSpPr>
              <a:spLocks noChangeShapeType="1"/>
            </p:cNvSpPr>
            <p:nvPr/>
          </p:nvSpPr>
          <p:spPr bwMode="auto">
            <a:xfrm>
              <a:off x="2975" y="3281"/>
              <a:ext cx="1584" cy="0"/>
            </a:xfrm>
            <a:prstGeom prst="line">
              <a:avLst/>
            </a:prstGeom>
            <a:noFill/>
            <a:ln w="38100">
              <a:solidFill>
                <a:srgbClr val="CC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9" name="Line 55"/>
            <p:cNvSpPr>
              <a:spLocks noChangeShapeType="1"/>
            </p:cNvSpPr>
            <p:nvPr/>
          </p:nvSpPr>
          <p:spPr bwMode="auto">
            <a:xfrm flipV="1">
              <a:off x="2975" y="2321"/>
              <a:ext cx="0" cy="293"/>
            </a:xfrm>
            <a:prstGeom prst="line">
              <a:avLst/>
            </a:prstGeom>
            <a:noFill/>
            <a:ln w="38100">
              <a:solidFill>
                <a:srgbClr val="CC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0" name="Rectangle 56"/>
            <p:cNvSpPr>
              <a:spLocks noChangeArrowheads="1"/>
            </p:cNvSpPr>
            <p:nvPr/>
          </p:nvSpPr>
          <p:spPr bwMode="auto">
            <a:xfrm>
              <a:off x="4079" y="2177"/>
              <a:ext cx="48" cy="12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grpSp>
          <p:nvGrpSpPr>
            <p:cNvPr id="12301" name="Group 57"/>
            <p:cNvGrpSpPr>
              <a:grpSpLocks/>
            </p:cNvGrpSpPr>
            <p:nvPr/>
          </p:nvGrpSpPr>
          <p:grpSpPr bwMode="auto">
            <a:xfrm>
              <a:off x="4127" y="2558"/>
              <a:ext cx="824" cy="284"/>
              <a:chOff x="4335" y="2013"/>
              <a:chExt cx="824" cy="284"/>
            </a:xfrm>
          </p:grpSpPr>
          <p:sp>
            <p:nvSpPr>
              <p:cNvPr id="12310" name="Line 58"/>
              <p:cNvSpPr>
                <a:spLocks noChangeShapeType="1"/>
              </p:cNvSpPr>
              <p:nvPr/>
            </p:nvSpPr>
            <p:spPr bwMode="auto">
              <a:xfrm>
                <a:off x="4335" y="2160"/>
                <a:ext cx="624" cy="0"/>
              </a:xfrm>
              <a:prstGeom prst="line">
                <a:avLst/>
              </a:prstGeom>
              <a:noFill/>
              <a:ln w="28575">
                <a:solidFill>
                  <a:srgbClr val="CC0099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2311" name="Object 5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1201260"/>
                  </p:ext>
                </p:extLst>
              </p:nvPr>
            </p:nvGraphicFramePr>
            <p:xfrm>
              <a:off x="4938" y="2013"/>
              <a:ext cx="221" cy="2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850" name="Equation" r:id="rId5" imgW="177646" imgH="228402" progId="Equation.3">
                      <p:embed/>
                    </p:oleObj>
                  </mc:Choice>
                  <mc:Fallback>
                    <p:oleObj name="Equation" r:id="rId5" imgW="177646" imgH="228402" progId="Equation.3">
                      <p:embed/>
                      <p:pic>
                        <p:nvPicPr>
                          <p:cNvPr id="0" name="Object 5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38" y="2013"/>
                            <a:ext cx="221" cy="284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302" name="Group 60"/>
            <p:cNvGrpSpPr>
              <a:grpSpLocks/>
            </p:cNvGrpSpPr>
            <p:nvPr/>
          </p:nvGrpSpPr>
          <p:grpSpPr bwMode="auto">
            <a:xfrm>
              <a:off x="3717" y="2719"/>
              <a:ext cx="384" cy="498"/>
              <a:chOff x="3951" y="2174"/>
              <a:chExt cx="384" cy="498"/>
            </a:xfrm>
          </p:grpSpPr>
          <p:graphicFrame>
            <p:nvGraphicFramePr>
              <p:cNvPr id="12308" name="Object 61"/>
              <p:cNvGraphicFramePr>
                <a:graphicFrameLocks noChangeAspect="1"/>
              </p:cNvGraphicFramePr>
              <p:nvPr/>
            </p:nvGraphicFramePr>
            <p:xfrm>
              <a:off x="3951" y="2174"/>
              <a:ext cx="323" cy="49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851" name="Equation" r:id="rId7" imgW="139579" imgH="215713" progId="Equation.3">
                      <p:embed/>
                    </p:oleObj>
                  </mc:Choice>
                  <mc:Fallback>
                    <p:oleObj name="Equation" r:id="rId7" imgW="139579" imgH="215713" progId="Equation.3">
                      <p:embed/>
                      <p:pic>
                        <p:nvPicPr>
                          <p:cNvPr id="0" name="Object 6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51" y="2174"/>
                            <a:ext cx="323" cy="49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309" name="Line 62"/>
              <p:cNvSpPr>
                <a:spLocks noChangeShapeType="1"/>
              </p:cNvSpPr>
              <p:nvPr/>
            </p:nvSpPr>
            <p:spPr bwMode="auto">
              <a:xfrm flipV="1">
                <a:off x="4335" y="2304"/>
                <a:ext cx="0" cy="288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303" name="Group 63"/>
            <p:cNvGrpSpPr>
              <a:grpSpLocks/>
            </p:cNvGrpSpPr>
            <p:nvPr/>
          </p:nvGrpSpPr>
          <p:grpSpPr bwMode="auto">
            <a:xfrm>
              <a:off x="3187" y="2526"/>
              <a:ext cx="892" cy="371"/>
              <a:chOff x="3395" y="1981"/>
              <a:chExt cx="892" cy="371"/>
            </a:xfrm>
          </p:grpSpPr>
          <p:graphicFrame>
            <p:nvGraphicFramePr>
              <p:cNvPr id="12306" name="Object 6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0957161"/>
                  </p:ext>
                </p:extLst>
              </p:nvPr>
            </p:nvGraphicFramePr>
            <p:xfrm>
              <a:off x="3395" y="1981"/>
              <a:ext cx="330" cy="3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852" name="Equation" r:id="rId9" imgW="203112" imgH="228501" progId="Equation.3">
                      <p:embed/>
                    </p:oleObj>
                  </mc:Choice>
                  <mc:Fallback>
                    <p:oleObj name="Equation" r:id="rId9" imgW="203112" imgH="228501" progId="Equation.3">
                      <p:embed/>
                      <p:pic>
                        <p:nvPicPr>
                          <p:cNvPr id="0" name="Object 6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95" y="1981"/>
                            <a:ext cx="330" cy="37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307" name="AutoShape 65"/>
              <p:cNvSpPr>
                <a:spLocks noChangeArrowheads="1"/>
              </p:cNvSpPr>
              <p:nvPr/>
            </p:nvSpPr>
            <p:spPr bwMode="auto">
              <a:xfrm>
                <a:off x="3615" y="2112"/>
                <a:ext cx="672" cy="96"/>
              </a:xfrm>
              <a:prstGeom prst="leftArrow">
                <a:avLst>
                  <a:gd name="adj1" fmla="val 50000"/>
                  <a:gd name="adj2" fmla="val 175000"/>
                </a:avLst>
              </a:prstGeom>
              <a:solidFill>
                <a:srgbClr val="FF99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12304" name="Line 73"/>
            <p:cNvSpPr>
              <a:spLocks noChangeShapeType="1"/>
            </p:cNvSpPr>
            <p:nvPr/>
          </p:nvSpPr>
          <p:spPr bwMode="auto">
            <a:xfrm flipV="1">
              <a:off x="2979" y="3001"/>
              <a:ext cx="0" cy="293"/>
            </a:xfrm>
            <a:prstGeom prst="line">
              <a:avLst/>
            </a:prstGeom>
            <a:noFill/>
            <a:ln w="38100">
              <a:solidFill>
                <a:srgbClr val="CC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5" name="Rectangle 74"/>
            <p:cNvSpPr>
              <a:spLocks noChangeArrowheads="1"/>
            </p:cNvSpPr>
            <p:nvPr/>
          </p:nvSpPr>
          <p:spPr bwMode="auto">
            <a:xfrm>
              <a:off x="2933" y="2600"/>
              <a:ext cx="91" cy="408"/>
            </a:xfrm>
            <a:prstGeom prst="rect">
              <a:avLst/>
            </a:prstGeom>
            <a:noFill/>
            <a:ln w="31750">
              <a:solidFill>
                <a:srgbClr val="CC99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D874298-DA1D-4491-98C6-F7169756E838}" type="slidenum">
              <a:rPr lang="en-US" altLang="zh-CN"/>
              <a:pPr/>
              <a:t>14</a:t>
            </a:fld>
            <a:endParaRPr lang="en-US" altLang="zh-CN"/>
          </a:p>
        </p:txBody>
      </p:sp>
      <p:grpSp>
        <p:nvGrpSpPr>
          <p:cNvPr id="13316" name="Group 72"/>
          <p:cNvGrpSpPr>
            <a:grpSpLocks/>
          </p:cNvGrpSpPr>
          <p:nvPr/>
        </p:nvGrpSpPr>
        <p:grpSpPr bwMode="auto">
          <a:xfrm>
            <a:off x="756422" y="1233487"/>
            <a:ext cx="4362245" cy="2308622"/>
            <a:chOff x="2" y="754"/>
            <a:chExt cx="3029" cy="1939"/>
          </a:xfrm>
        </p:grpSpPr>
        <p:sp>
          <p:nvSpPr>
            <p:cNvPr id="13317" name="Text Box 67"/>
            <p:cNvSpPr txBox="1">
              <a:spLocks noChangeArrowheads="1"/>
            </p:cNvSpPr>
            <p:nvPr/>
          </p:nvSpPr>
          <p:spPr bwMode="auto">
            <a:xfrm>
              <a:off x="2" y="754"/>
              <a:ext cx="3029" cy="19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 eaLnBrk="1" hangingPunct="1">
                <a:lnSpc>
                  <a:spcPct val="150000"/>
                </a:lnSpc>
              </a:pPr>
              <a:r>
                <a:rPr lang="zh-CN" altLang="en-US" sz="2400" b="1" smtClean="0">
                  <a:solidFill>
                    <a:srgbClr val="CC0000"/>
                  </a:solidFill>
                  <a:latin typeface="Times New Roman" pitchFamily="18" charset="0"/>
                </a:rPr>
                <a:t>例</a:t>
              </a:r>
              <a:r>
                <a:rPr lang="en-US" altLang="zh-CN" sz="2400" b="1" dirty="0">
                  <a:solidFill>
                    <a:srgbClr val="CC0000"/>
                  </a:solidFill>
                  <a:latin typeface="Times New Roman" pitchFamily="18" charset="0"/>
                </a:rPr>
                <a:t>1</a:t>
              </a:r>
              <a:r>
                <a:rPr lang="zh-CN" altLang="en-US" sz="2400" b="1" dirty="0">
                  <a:solidFill>
                    <a:srgbClr val="CC0000"/>
                  </a:solidFill>
                  <a:latin typeface="Times New Roman" pitchFamily="18" charset="0"/>
                </a:rPr>
                <a:t> </a:t>
              </a:r>
              <a:r>
                <a:rPr lang="zh-CN" altLang="en-US" sz="2400" b="1" dirty="0">
                  <a:solidFill>
                    <a:srgbClr val="1C1C1C"/>
                  </a:solidFill>
                  <a:latin typeface="Times New Roman" pitchFamily="18" charset="0"/>
                </a:rPr>
                <a:t>在匀强磁场中，置有面积为 </a:t>
              </a:r>
              <a:r>
                <a:rPr lang="en-US" altLang="zh-CN" sz="2400" i="1" dirty="0">
                  <a:solidFill>
                    <a:srgbClr val="1C1C1C"/>
                  </a:solidFill>
                  <a:latin typeface="Times New Roman" pitchFamily="18" charset="0"/>
                </a:rPr>
                <a:t>S </a:t>
              </a:r>
              <a:r>
                <a:rPr lang="zh-CN" altLang="en-US" sz="2400" b="1" dirty="0">
                  <a:solidFill>
                    <a:srgbClr val="1C1C1C"/>
                  </a:solidFill>
                  <a:latin typeface="Times New Roman" pitchFamily="18" charset="0"/>
                </a:rPr>
                <a:t>的可绕 轴转动的</a:t>
              </a:r>
              <a:r>
                <a:rPr lang="en-US" altLang="zh-CN" sz="2400" i="1" dirty="0">
                  <a:solidFill>
                    <a:srgbClr val="1C1C1C"/>
                  </a:solidFill>
                  <a:latin typeface="Times New Roman" pitchFamily="18" charset="0"/>
                </a:rPr>
                <a:t>N </a:t>
              </a:r>
              <a:r>
                <a:rPr lang="zh-CN" altLang="en-US" sz="2400" b="1" dirty="0">
                  <a:solidFill>
                    <a:srgbClr val="1C1C1C"/>
                  </a:solidFill>
                  <a:latin typeface="Times New Roman" pitchFamily="18" charset="0"/>
                </a:rPr>
                <a:t>匝线圈</a:t>
              </a:r>
              <a:r>
                <a:rPr lang="en-US" altLang="zh-CN" sz="2400" b="1" dirty="0">
                  <a:solidFill>
                    <a:srgbClr val="1C1C1C"/>
                  </a:solidFill>
                  <a:latin typeface="Times New Roman" pitchFamily="18" charset="0"/>
                </a:rPr>
                <a:t>. </a:t>
              </a:r>
              <a:r>
                <a:rPr lang="zh-CN" altLang="en-US" sz="2400" b="1" dirty="0">
                  <a:solidFill>
                    <a:srgbClr val="1C1C1C"/>
                  </a:solidFill>
                  <a:latin typeface="Times New Roman" pitchFamily="18" charset="0"/>
                </a:rPr>
                <a:t>若线圈以角速度</a:t>
              </a:r>
              <a:r>
                <a:rPr lang="zh-CN" altLang="en-US" sz="2400" b="1" i="1" dirty="0">
                  <a:solidFill>
                    <a:srgbClr val="1C1C1C"/>
                  </a:solidFill>
                  <a:latin typeface="Times New Roman" pitchFamily="18" charset="0"/>
                  <a:sym typeface="Symbol" pitchFamily="18" charset="2"/>
                </a:rPr>
                <a:t>    </a:t>
              </a:r>
              <a:r>
                <a:rPr lang="zh-CN" altLang="en-US" sz="2400" b="1" dirty="0">
                  <a:solidFill>
                    <a:srgbClr val="1C1C1C"/>
                  </a:solidFill>
                  <a:latin typeface="Times New Roman" pitchFamily="18" charset="0"/>
                </a:rPr>
                <a:t>作匀速转动</a:t>
              </a:r>
              <a:r>
                <a:rPr lang="en-US" altLang="zh-CN" sz="2400" b="1" dirty="0">
                  <a:solidFill>
                    <a:srgbClr val="1C1C1C"/>
                  </a:solidFill>
                  <a:latin typeface="Times New Roman" pitchFamily="18" charset="0"/>
                </a:rPr>
                <a:t>.  </a:t>
              </a:r>
            </a:p>
            <a:p>
              <a:pPr algn="just" eaLnBrk="1" hangingPunct="1">
                <a:lnSpc>
                  <a:spcPct val="150000"/>
                </a:lnSpc>
              </a:pPr>
              <a:r>
                <a:rPr lang="zh-CN" altLang="en-US" sz="2400" b="1">
                  <a:solidFill>
                    <a:srgbClr val="CC0000"/>
                  </a:solidFill>
                  <a:latin typeface="Times New Roman" pitchFamily="18" charset="0"/>
                </a:rPr>
                <a:t>求</a:t>
              </a:r>
              <a:r>
                <a:rPr lang="en-US" altLang="zh-CN" sz="2400" b="1">
                  <a:solidFill>
                    <a:srgbClr val="CC0000"/>
                  </a:solidFill>
                  <a:latin typeface="Times New Roman" pitchFamily="18" charset="0"/>
                </a:rPr>
                <a:t>: </a:t>
              </a:r>
              <a:r>
                <a:rPr lang="zh-CN" altLang="en-US" sz="2400" b="1">
                  <a:solidFill>
                    <a:srgbClr val="1C1C1C"/>
                  </a:solidFill>
                  <a:latin typeface="Times New Roman" pitchFamily="18" charset="0"/>
                </a:rPr>
                <a:t>线</a:t>
              </a:r>
              <a:r>
                <a:rPr lang="zh-CN" altLang="en-US" sz="2400" b="1" dirty="0">
                  <a:solidFill>
                    <a:srgbClr val="1C1C1C"/>
                  </a:solidFill>
                  <a:latin typeface="Times New Roman" pitchFamily="18" charset="0"/>
                </a:rPr>
                <a:t>圈中的感应电动势</a:t>
              </a:r>
              <a:r>
                <a:rPr lang="en-US" altLang="zh-CN" sz="2400" b="1" dirty="0">
                  <a:solidFill>
                    <a:srgbClr val="1C1C1C"/>
                  </a:solidFill>
                  <a:latin typeface="Times New Roman" pitchFamily="18" charset="0"/>
                </a:rPr>
                <a:t>.</a:t>
              </a:r>
            </a:p>
          </p:txBody>
        </p:sp>
        <p:graphicFrame>
          <p:nvGraphicFramePr>
            <p:cNvPr id="13318" name="Object 6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6464149"/>
                </p:ext>
              </p:extLst>
            </p:nvPr>
          </p:nvGraphicFramePr>
          <p:xfrm>
            <a:off x="1581" y="1887"/>
            <a:ext cx="250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5271" name="Equation" r:id="rId3" imgW="241195" imgH="190417" progId="Equation.3">
                    <p:embed/>
                  </p:oleObj>
                </mc:Choice>
                <mc:Fallback>
                  <p:oleObj name="Equation" r:id="rId3" imgW="241195" imgH="190417" progId="Equation.3">
                    <p:embed/>
                    <p:pic>
                      <p:nvPicPr>
                        <p:cNvPr id="0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1" y="1887"/>
                          <a:ext cx="250" cy="19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1" name="Group 154"/>
          <p:cNvGrpSpPr>
            <a:grpSpLocks/>
          </p:cNvGrpSpPr>
          <p:nvPr/>
        </p:nvGrpSpPr>
        <p:grpSpPr bwMode="auto">
          <a:xfrm>
            <a:off x="7208706" y="1543050"/>
            <a:ext cx="922735" cy="571500"/>
            <a:chOff x="4152" y="1296"/>
            <a:chExt cx="775" cy="480"/>
          </a:xfrm>
        </p:grpSpPr>
        <p:sp>
          <p:nvSpPr>
            <p:cNvPr id="72" name="Line 146"/>
            <p:cNvSpPr>
              <a:spLocks noChangeShapeType="1"/>
            </p:cNvSpPr>
            <p:nvPr/>
          </p:nvSpPr>
          <p:spPr bwMode="auto">
            <a:xfrm flipV="1">
              <a:off x="4152" y="1296"/>
              <a:ext cx="775" cy="4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3" name="Freeform 147"/>
            <p:cNvSpPr>
              <a:spLocks/>
            </p:cNvSpPr>
            <p:nvPr/>
          </p:nvSpPr>
          <p:spPr bwMode="auto">
            <a:xfrm>
              <a:off x="4432" y="1602"/>
              <a:ext cx="49" cy="144"/>
            </a:xfrm>
            <a:custGeom>
              <a:avLst/>
              <a:gdLst>
                <a:gd name="T0" fmla="*/ 0 w 57"/>
                <a:gd name="T1" fmla="*/ 0 h 144"/>
                <a:gd name="T2" fmla="*/ 20 w 57"/>
                <a:gd name="T3" fmla="*/ 36 h 144"/>
                <a:gd name="T4" fmla="*/ 29 w 57"/>
                <a:gd name="T5" fmla="*/ 78 h 144"/>
                <a:gd name="T6" fmla="*/ 29 w 57"/>
                <a:gd name="T7" fmla="*/ 144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" h="144">
                  <a:moveTo>
                    <a:pt x="0" y="0"/>
                  </a:moveTo>
                  <a:cubicBezTo>
                    <a:pt x="6" y="6"/>
                    <a:pt x="27" y="23"/>
                    <a:pt x="36" y="36"/>
                  </a:cubicBezTo>
                  <a:cubicBezTo>
                    <a:pt x="45" y="49"/>
                    <a:pt x="51" y="60"/>
                    <a:pt x="54" y="78"/>
                  </a:cubicBezTo>
                  <a:cubicBezTo>
                    <a:pt x="57" y="96"/>
                    <a:pt x="54" y="130"/>
                    <a:pt x="54" y="144"/>
                  </a:cubicBezTo>
                </a:path>
              </a:pathLst>
            </a:custGeom>
            <a:noFill/>
            <a:ln w="28575" cmpd="sng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74" name="Object 148"/>
            <p:cNvGraphicFramePr>
              <a:graphicFrameLocks noChangeAspect="1"/>
            </p:cNvGraphicFramePr>
            <p:nvPr/>
          </p:nvGraphicFramePr>
          <p:xfrm>
            <a:off x="4478" y="1490"/>
            <a:ext cx="175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5272" name="Equation" r:id="rId5" imgW="126725" imgH="177415" progId="Equation.3">
                    <p:embed/>
                  </p:oleObj>
                </mc:Choice>
                <mc:Fallback>
                  <p:oleObj name="Equation" r:id="rId5" imgW="126725" imgH="177415" progId="Equation.3">
                    <p:embed/>
                    <p:pic>
                      <p:nvPicPr>
                        <p:cNvPr id="0" name="Object 1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78" y="1490"/>
                          <a:ext cx="175" cy="28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5" name="Group 155"/>
          <p:cNvGrpSpPr>
            <a:grpSpLocks/>
          </p:cNvGrpSpPr>
          <p:nvPr/>
        </p:nvGrpSpPr>
        <p:grpSpPr bwMode="auto">
          <a:xfrm>
            <a:off x="5819246" y="745331"/>
            <a:ext cx="2720578" cy="3655219"/>
            <a:chOff x="3009" y="626"/>
            <a:chExt cx="2285" cy="3070"/>
          </a:xfrm>
        </p:grpSpPr>
        <p:graphicFrame>
          <p:nvGraphicFramePr>
            <p:cNvPr id="76" name="Object 90"/>
            <p:cNvGraphicFramePr>
              <a:graphicFrameLocks noChangeAspect="1"/>
            </p:cNvGraphicFramePr>
            <p:nvPr/>
          </p:nvGraphicFramePr>
          <p:xfrm>
            <a:off x="4512" y="2976"/>
            <a:ext cx="336" cy="3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5273" name="Equation" r:id="rId7" imgW="152268" imgH="164957" progId="Equation.3">
                    <p:embed/>
                  </p:oleObj>
                </mc:Choice>
                <mc:Fallback>
                  <p:oleObj name="Equation" r:id="rId7" imgW="152268" imgH="164957" progId="Equation.3">
                    <p:embed/>
                    <p:pic>
                      <p:nvPicPr>
                        <p:cNvPr id="0" name="Object 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2976"/>
                          <a:ext cx="336" cy="3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7" name="Group 91"/>
            <p:cNvGrpSpPr>
              <a:grpSpLocks/>
            </p:cNvGrpSpPr>
            <p:nvPr/>
          </p:nvGrpSpPr>
          <p:grpSpPr bwMode="auto">
            <a:xfrm>
              <a:off x="3377" y="960"/>
              <a:ext cx="1713" cy="1319"/>
              <a:chOff x="1296" y="1152"/>
              <a:chExt cx="2592" cy="1536"/>
            </a:xfrm>
          </p:grpSpPr>
          <p:sp>
            <p:nvSpPr>
              <p:cNvPr id="130" name="Line 92"/>
              <p:cNvSpPr>
                <a:spLocks noChangeShapeType="1"/>
              </p:cNvSpPr>
              <p:nvPr/>
            </p:nvSpPr>
            <p:spPr bwMode="auto">
              <a:xfrm>
                <a:off x="1296" y="1152"/>
                <a:ext cx="2592" cy="0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31" name="Line 93"/>
              <p:cNvSpPr>
                <a:spLocks noChangeShapeType="1"/>
              </p:cNvSpPr>
              <p:nvPr/>
            </p:nvSpPr>
            <p:spPr bwMode="auto">
              <a:xfrm>
                <a:off x="1296" y="1459"/>
                <a:ext cx="2592" cy="0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32" name="Line 94"/>
              <p:cNvSpPr>
                <a:spLocks noChangeShapeType="1"/>
              </p:cNvSpPr>
              <p:nvPr/>
            </p:nvSpPr>
            <p:spPr bwMode="auto">
              <a:xfrm>
                <a:off x="1296" y="1766"/>
                <a:ext cx="2592" cy="0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33" name="Line 95"/>
              <p:cNvSpPr>
                <a:spLocks noChangeShapeType="1"/>
              </p:cNvSpPr>
              <p:nvPr/>
            </p:nvSpPr>
            <p:spPr bwMode="auto">
              <a:xfrm>
                <a:off x="1296" y="2074"/>
                <a:ext cx="2592" cy="0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34" name="Line 96"/>
              <p:cNvSpPr>
                <a:spLocks noChangeShapeType="1"/>
              </p:cNvSpPr>
              <p:nvPr/>
            </p:nvSpPr>
            <p:spPr bwMode="auto">
              <a:xfrm>
                <a:off x="1296" y="2381"/>
                <a:ext cx="2592" cy="0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35" name="Line 97"/>
              <p:cNvSpPr>
                <a:spLocks noChangeShapeType="1"/>
              </p:cNvSpPr>
              <p:nvPr/>
            </p:nvSpPr>
            <p:spPr bwMode="auto">
              <a:xfrm>
                <a:off x="1296" y="2688"/>
                <a:ext cx="2592" cy="0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78" name="Line 98"/>
            <p:cNvSpPr>
              <a:spLocks noChangeShapeType="1"/>
            </p:cNvSpPr>
            <p:nvPr/>
          </p:nvSpPr>
          <p:spPr bwMode="auto">
            <a:xfrm>
              <a:off x="4233" y="960"/>
              <a:ext cx="123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" name="Line 99"/>
            <p:cNvSpPr>
              <a:spLocks noChangeShapeType="1"/>
            </p:cNvSpPr>
            <p:nvPr/>
          </p:nvSpPr>
          <p:spPr bwMode="auto">
            <a:xfrm>
              <a:off x="3866" y="1488"/>
              <a:ext cx="123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0" name="Rectangle 100"/>
            <p:cNvSpPr>
              <a:spLocks noChangeArrowheads="1"/>
            </p:cNvSpPr>
            <p:nvPr/>
          </p:nvSpPr>
          <p:spPr bwMode="auto">
            <a:xfrm>
              <a:off x="4070" y="1200"/>
              <a:ext cx="82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81" name="Rectangle 101"/>
            <p:cNvSpPr>
              <a:spLocks noChangeArrowheads="1"/>
            </p:cNvSpPr>
            <p:nvPr/>
          </p:nvSpPr>
          <p:spPr bwMode="auto">
            <a:xfrm>
              <a:off x="3703" y="1728"/>
              <a:ext cx="82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82" name="Rectangle 102"/>
            <p:cNvSpPr>
              <a:spLocks noChangeArrowheads="1"/>
            </p:cNvSpPr>
            <p:nvPr/>
          </p:nvSpPr>
          <p:spPr bwMode="auto">
            <a:xfrm>
              <a:off x="3744" y="1968"/>
              <a:ext cx="122" cy="9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83" name="Rectangle 103"/>
            <p:cNvSpPr>
              <a:spLocks noChangeArrowheads="1"/>
            </p:cNvSpPr>
            <p:nvPr/>
          </p:nvSpPr>
          <p:spPr bwMode="auto">
            <a:xfrm>
              <a:off x="3377" y="2208"/>
              <a:ext cx="571" cy="9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grpSp>
          <p:nvGrpSpPr>
            <p:cNvPr id="84" name="Group 104"/>
            <p:cNvGrpSpPr>
              <a:grpSpLocks/>
            </p:cNvGrpSpPr>
            <p:nvPr/>
          </p:nvGrpSpPr>
          <p:grpSpPr bwMode="auto">
            <a:xfrm rot="-456532">
              <a:off x="3173" y="960"/>
              <a:ext cx="1711" cy="1872"/>
              <a:chOff x="1330" y="1056"/>
              <a:chExt cx="2174" cy="2180"/>
            </a:xfrm>
          </p:grpSpPr>
          <p:sp>
            <p:nvSpPr>
              <p:cNvPr id="105" name="Line 105"/>
              <p:cNvSpPr>
                <a:spLocks noChangeShapeType="1"/>
              </p:cNvSpPr>
              <p:nvPr/>
            </p:nvSpPr>
            <p:spPr bwMode="auto">
              <a:xfrm flipV="1">
                <a:off x="1776" y="2440"/>
                <a:ext cx="621" cy="6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106" name="Group 106"/>
              <p:cNvGrpSpPr>
                <a:grpSpLocks/>
              </p:cNvGrpSpPr>
              <p:nvPr/>
            </p:nvGrpSpPr>
            <p:grpSpPr bwMode="auto">
              <a:xfrm>
                <a:off x="1330" y="2544"/>
                <a:ext cx="830" cy="692"/>
                <a:chOff x="1167" y="2208"/>
                <a:chExt cx="753" cy="599"/>
              </a:xfrm>
            </p:grpSpPr>
            <p:grpSp>
              <p:nvGrpSpPr>
                <p:cNvPr id="121" name="Group 107"/>
                <p:cNvGrpSpPr>
                  <a:grpSpLocks/>
                </p:cNvGrpSpPr>
                <p:nvPr/>
              </p:nvGrpSpPr>
              <p:grpSpPr bwMode="auto">
                <a:xfrm rot="2516868">
                  <a:off x="1440" y="2208"/>
                  <a:ext cx="480" cy="288"/>
                  <a:chOff x="1200" y="2688"/>
                  <a:chExt cx="432" cy="240"/>
                </a:xfrm>
              </p:grpSpPr>
              <p:sp>
                <p:nvSpPr>
                  <p:cNvPr id="126" name="Oval 108"/>
                  <p:cNvSpPr>
                    <a:spLocks noChangeArrowheads="1"/>
                  </p:cNvSpPr>
                  <p:nvPr/>
                </p:nvSpPr>
                <p:spPr bwMode="auto">
                  <a:xfrm>
                    <a:off x="1200" y="2688"/>
                    <a:ext cx="432" cy="160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27" name="Freeform 109"/>
                  <p:cNvSpPr>
                    <a:spLocks/>
                  </p:cNvSpPr>
                  <p:nvPr/>
                </p:nvSpPr>
                <p:spPr bwMode="auto">
                  <a:xfrm>
                    <a:off x="1207" y="2741"/>
                    <a:ext cx="425" cy="80"/>
                  </a:xfrm>
                  <a:custGeom>
                    <a:avLst/>
                    <a:gdLst>
                      <a:gd name="T0" fmla="*/ 0 w 614"/>
                      <a:gd name="T1" fmla="*/ 13 h 144"/>
                      <a:gd name="T2" fmla="*/ 11 w 614"/>
                      <a:gd name="T3" fmla="*/ 6 h 144"/>
                      <a:gd name="T4" fmla="*/ 66 w 614"/>
                      <a:gd name="T5" fmla="*/ 0 h 144"/>
                      <a:gd name="T6" fmla="*/ 123 w 614"/>
                      <a:gd name="T7" fmla="*/ 6 h 144"/>
                      <a:gd name="T8" fmla="*/ 141 w 614"/>
                      <a:gd name="T9" fmla="*/ 13 h 14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14" h="144">
                        <a:moveTo>
                          <a:pt x="0" y="134"/>
                        </a:moveTo>
                        <a:cubicBezTo>
                          <a:pt x="8" y="122"/>
                          <a:pt x="0" y="80"/>
                          <a:pt x="48" y="58"/>
                        </a:cubicBezTo>
                        <a:cubicBezTo>
                          <a:pt x="96" y="36"/>
                          <a:pt x="207" y="0"/>
                          <a:pt x="288" y="0"/>
                        </a:cubicBezTo>
                        <a:cubicBezTo>
                          <a:pt x="369" y="0"/>
                          <a:pt x="483" y="34"/>
                          <a:pt x="537" y="58"/>
                        </a:cubicBezTo>
                        <a:cubicBezTo>
                          <a:pt x="591" y="82"/>
                          <a:pt x="598" y="126"/>
                          <a:pt x="614" y="144"/>
                        </a:cubicBezTo>
                      </a:path>
                    </a:pathLst>
                  </a:custGeom>
                  <a:noFill/>
                  <a:ln w="2857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Oval 110"/>
                  <p:cNvSpPr>
                    <a:spLocks noChangeArrowheads="1"/>
                  </p:cNvSpPr>
                  <p:nvPr/>
                </p:nvSpPr>
                <p:spPr bwMode="auto">
                  <a:xfrm>
                    <a:off x="1200" y="2768"/>
                    <a:ext cx="432" cy="160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29" name="Freeform 111"/>
                  <p:cNvSpPr>
                    <a:spLocks/>
                  </p:cNvSpPr>
                  <p:nvPr/>
                </p:nvSpPr>
                <p:spPr bwMode="auto">
                  <a:xfrm>
                    <a:off x="1207" y="2715"/>
                    <a:ext cx="425" cy="80"/>
                  </a:xfrm>
                  <a:custGeom>
                    <a:avLst/>
                    <a:gdLst>
                      <a:gd name="T0" fmla="*/ 0 w 614"/>
                      <a:gd name="T1" fmla="*/ 13 h 144"/>
                      <a:gd name="T2" fmla="*/ 11 w 614"/>
                      <a:gd name="T3" fmla="*/ 6 h 144"/>
                      <a:gd name="T4" fmla="*/ 66 w 614"/>
                      <a:gd name="T5" fmla="*/ 0 h 144"/>
                      <a:gd name="T6" fmla="*/ 123 w 614"/>
                      <a:gd name="T7" fmla="*/ 6 h 144"/>
                      <a:gd name="T8" fmla="*/ 141 w 614"/>
                      <a:gd name="T9" fmla="*/ 13 h 14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14" h="144">
                        <a:moveTo>
                          <a:pt x="0" y="134"/>
                        </a:moveTo>
                        <a:cubicBezTo>
                          <a:pt x="8" y="122"/>
                          <a:pt x="0" y="80"/>
                          <a:pt x="48" y="58"/>
                        </a:cubicBezTo>
                        <a:cubicBezTo>
                          <a:pt x="96" y="36"/>
                          <a:pt x="207" y="0"/>
                          <a:pt x="288" y="0"/>
                        </a:cubicBezTo>
                        <a:cubicBezTo>
                          <a:pt x="369" y="0"/>
                          <a:pt x="483" y="34"/>
                          <a:pt x="537" y="58"/>
                        </a:cubicBezTo>
                        <a:cubicBezTo>
                          <a:pt x="591" y="82"/>
                          <a:pt x="598" y="126"/>
                          <a:pt x="614" y="144"/>
                        </a:cubicBezTo>
                      </a:path>
                    </a:pathLst>
                  </a:custGeom>
                  <a:noFill/>
                  <a:ln w="2857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22" name="Oval 112"/>
                <p:cNvSpPr>
                  <a:spLocks noChangeArrowheads="1"/>
                </p:cNvSpPr>
                <p:nvPr/>
              </p:nvSpPr>
              <p:spPr bwMode="auto">
                <a:xfrm rot="2516868">
                  <a:off x="1232" y="2544"/>
                  <a:ext cx="480" cy="192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23" name="Freeform 113"/>
                <p:cNvSpPr>
                  <a:spLocks/>
                </p:cNvSpPr>
                <p:nvPr/>
              </p:nvSpPr>
              <p:spPr bwMode="auto">
                <a:xfrm rot="2516868">
                  <a:off x="1228" y="2606"/>
                  <a:ext cx="472" cy="96"/>
                </a:xfrm>
                <a:custGeom>
                  <a:avLst/>
                  <a:gdLst>
                    <a:gd name="T0" fmla="*/ 0 w 614"/>
                    <a:gd name="T1" fmla="*/ 26 h 144"/>
                    <a:gd name="T2" fmla="*/ 17 w 614"/>
                    <a:gd name="T3" fmla="*/ 11 h 144"/>
                    <a:gd name="T4" fmla="*/ 101 w 614"/>
                    <a:gd name="T5" fmla="*/ 0 h 144"/>
                    <a:gd name="T6" fmla="*/ 188 w 614"/>
                    <a:gd name="T7" fmla="*/ 11 h 144"/>
                    <a:gd name="T8" fmla="*/ 214 w 614"/>
                    <a:gd name="T9" fmla="*/ 29 h 1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14" h="144">
                      <a:moveTo>
                        <a:pt x="0" y="134"/>
                      </a:moveTo>
                      <a:cubicBezTo>
                        <a:pt x="8" y="122"/>
                        <a:pt x="0" y="80"/>
                        <a:pt x="48" y="58"/>
                      </a:cubicBezTo>
                      <a:cubicBezTo>
                        <a:pt x="96" y="36"/>
                        <a:pt x="207" y="0"/>
                        <a:pt x="288" y="0"/>
                      </a:cubicBezTo>
                      <a:cubicBezTo>
                        <a:pt x="369" y="0"/>
                        <a:pt x="483" y="34"/>
                        <a:pt x="537" y="58"/>
                      </a:cubicBezTo>
                      <a:cubicBezTo>
                        <a:pt x="591" y="82"/>
                        <a:pt x="598" y="126"/>
                        <a:pt x="614" y="144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24" name="Oval 114"/>
                <p:cNvSpPr>
                  <a:spLocks noChangeArrowheads="1"/>
                </p:cNvSpPr>
                <p:nvPr/>
              </p:nvSpPr>
              <p:spPr bwMode="auto">
                <a:xfrm rot="2516868">
                  <a:off x="1167" y="2615"/>
                  <a:ext cx="480" cy="192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25" name="Freeform 115"/>
                <p:cNvSpPr>
                  <a:spLocks/>
                </p:cNvSpPr>
                <p:nvPr/>
              </p:nvSpPr>
              <p:spPr bwMode="auto">
                <a:xfrm rot="2516868">
                  <a:off x="1249" y="2583"/>
                  <a:ext cx="472" cy="96"/>
                </a:xfrm>
                <a:custGeom>
                  <a:avLst/>
                  <a:gdLst>
                    <a:gd name="T0" fmla="*/ 0 w 614"/>
                    <a:gd name="T1" fmla="*/ 26 h 144"/>
                    <a:gd name="T2" fmla="*/ 17 w 614"/>
                    <a:gd name="T3" fmla="*/ 11 h 144"/>
                    <a:gd name="T4" fmla="*/ 101 w 614"/>
                    <a:gd name="T5" fmla="*/ 0 h 144"/>
                    <a:gd name="T6" fmla="*/ 188 w 614"/>
                    <a:gd name="T7" fmla="*/ 11 h 144"/>
                    <a:gd name="T8" fmla="*/ 214 w 614"/>
                    <a:gd name="T9" fmla="*/ 29 h 1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14" h="144">
                      <a:moveTo>
                        <a:pt x="0" y="134"/>
                      </a:moveTo>
                      <a:cubicBezTo>
                        <a:pt x="8" y="122"/>
                        <a:pt x="0" y="80"/>
                        <a:pt x="48" y="58"/>
                      </a:cubicBezTo>
                      <a:cubicBezTo>
                        <a:pt x="96" y="36"/>
                        <a:pt x="207" y="0"/>
                        <a:pt x="288" y="0"/>
                      </a:cubicBezTo>
                      <a:cubicBezTo>
                        <a:pt x="369" y="0"/>
                        <a:pt x="483" y="34"/>
                        <a:pt x="537" y="58"/>
                      </a:cubicBezTo>
                      <a:cubicBezTo>
                        <a:pt x="591" y="82"/>
                        <a:pt x="598" y="126"/>
                        <a:pt x="614" y="144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107" name="Line 116"/>
              <p:cNvSpPr>
                <a:spLocks noChangeShapeType="1"/>
              </p:cNvSpPr>
              <p:nvPr/>
            </p:nvSpPr>
            <p:spPr bwMode="auto">
              <a:xfrm>
                <a:off x="2397" y="2440"/>
                <a:ext cx="208" cy="34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8" name="Line 117"/>
              <p:cNvSpPr>
                <a:spLocks noChangeShapeType="1"/>
              </p:cNvSpPr>
              <p:nvPr/>
            </p:nvSpPr>
            <p:spPr bwMode="auto">
              <a:xfrm flipV="1">
                <a:off x="2605" y="1886"/>
                <a:ext cx="899" cy="9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9" name="Line 118"/>
              <p:cNvSpPr>
                <a:spLocks noChangeShapeType="1"/>
              </p:cNvSpPr>
              <p:nvPr/>
            </p:nvSpPr>
            <p:spPr bwMode="auto">
              <a:xfrm flipH="1" flipV="1">
                <a:off x="3020" y="1056"/>
                <a:ext cx="484" cy="83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0" name="Line 119"/>
              <p:cNvSpPr>
                <a:spLocks noChangeShapeType="1"/>
              </p:cNvSpPr>
              <p:nvPr/>
            </p:nvSpPr>
            <p:spPr bwMode="auto">
              <a:xfrm flipV="1">
                <a:off x="2051" y="1056"/>
                <a:ext cx="969" cy="96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1" name="Line 120"/>
              <p:cNvSpPr>
                <a:spLocks noChangeShapeType="1"/>
              </p:cNvSpPr>
              <p:nvPr/>
            </p:nvSpPr>
            <p:spPr bwMode="auto">
              <a:xfrm flipH="1" flipV="1">
                <a:off x="2051" y="2025"/>
                <a:ext cx="485" cy="76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2" name="Line 121"/>
              <p:cNvSpPr>
                <a:spLocks noChangeShapeType="1"/>
              </p:cNvSpPr>
              <p:nvPr/>
            </p:nvSpPr>
            <p:spPr bwMode="auto">
              <a:xfrm flipV="1">
                <a:off x="2536" y="1886"/>
                <a:ext cx="899" cy="9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3" name="Line 122"/>
              <p:cNvSpPr>
                <a:spLocks noChangeShapeType="1"/>
              </p:cNvSpPr>
              <p:nvPr/>
            </p:nvSpPr>
            <p:spPr bwMode="auto">
              <a:xfrm flipH="1" flipV="1">
                <a:off x="2951" y="1056"/>
                <a:ext cx="484" cy="83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4" name="Line 123"/>
              <p:cNvSpPr>
                <a:spLocks noChangeShapeType="1"/>
              </p:cNvSpPr>
              <p:nvPr/>
            </p:nvSpPr>
            <p:spPr bwMode="auto">
              <a:xfrm flipV="1">
                <a:off x="1982" y="1056"/>
                <a:ext cx="969" cy="96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5" name="Line 124"/>
              <p:cNvSpPr>
                <a:spLocks noChangeShapeType="1"/>
              </p:cNvSpPr>
              <p:nvPr/>
            </p:nvSpPr>
            <p:spPr bwMode="auto">
              <a:xfrm flipH="1" flipV="1">
                <a:off x="1982" y="2025"/>
                <a:ext cx="484" cy="76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6" name="Line 125"/>
              <p:cNvSpPr>
                <a:spLocks noChangeShapeType="1"/>
              </p:cNvSpPr>
              <p:nvPr/>
            </p:nvSpPr>
            <p:spPr bwMode="auto">
              <a:xfrm flipV="1">
                <a:off x="2466" y="1886"/>
                <a:ext cx="900" cy="9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7" name="Line 126"/>
              <p:cNvSpPr>
                <a:spLocks noChangeShapeType="1"/>
              </p:cNvSpPr>
              <p:nvPr/>
            </p:nvSpPr>
            <p:spPr bwMode="auto">
              <a:xfrm flipH="1" flipV="1">
                <a:off x="2881" y="1056"/>
                <a:ext cx="485" cy="83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8" name="Line 127"/>
              <p:cNvSpPr>
                <a:spLocks noChangeShapeType="1"/>
              </p:cNvSpPr>
              <p:nvPr/>
            </p:nvSpPr>
            <p:spPr bwMode="auto">
              <a:xfrm flipV="1">
                <a:off x="1913" y="1056"/>
                <a:ext cx="968" cy="96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9" name="Line 128"/>
              <p:cNvSpPr>
                <a:spLocks noChangeShapeType="1"/>
              </p:cNvSpPr>
              <p:nvPr/>
            </p:nvSpPr>
            <p:spPr bwMode="auto">
              <a:xfrm>
                <a:off x="1913" y="2025"/>
                <a:ext cx="207" cy="34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20" name="Line 129"/>
              <p:cNvSpPr>
                <a:spLocks noChangeShapeType="1"/>
              </p:cNvSpPr>
              <p:nvPr/>
            </p:nvSpPr>
            <p:spPr bwMode="auto">
              <a:xfrm flipV="1">
                <a:off x="1920" y="2371"/>
                <a:ext cx="200" cy="17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85" name="Line 130"/>
            <p:cNvSpPr>
              <a:spLocks noChangeShapeType="1"/>
            </p:cNvSpPr>
            <p:nvPr/>
          </p:nvSpPr>
          <p:spPr bwMode="auto">
            <a:xfrm flipV="1">
              <a:off x="3840" y="2830"/>
              <a:ext cx="609" cy="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6" name="Line 131"/>
            <p:cNvSpPr>
              <a:spLocks noChangeShapeType="1"/>
            </p:cNvSpPr>
            <p:nvPr/>
          </p:nvSpPr>
          <p:spPr bwMode="auto">
            <a:xfrm>
              <a:off x="3703" y="3456"/>
              <a:ext cx="746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7" name="Line 132"/>
            <p:cNvSpPr>
              <a:spLocks noChangeShapeType="1"/>
            </p:cNvSpPr>
            <p:nvPr/>
          </p:nvSpPr>
          <p:spPr bwMode="auto">
            <a:xfrm>
              <a:off x="4449" y="2830"/>
              <a:ext cx="0" cy="1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8" name="Line 133"/>
            <p:cNvSpPr>
              <a:spLocks noChangeShapeType="1"/>
            </p:cNvSpPr>
            <p:nvPr/>
          </p:nvSpPr>
          <p:spPr bwMode="auto">
            <a:xfrm>
              <a:off x="4437" y="3293"/>
              <a:ext cx="0" cy="1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9" name="Rectangle 134"/>
            <p:cNvSpPr>
              <a:spLocks noChangeArrowheads="1"/>
            </p:cNvSpPr>
            <p:nvPr/>
          </p:nvSpPr>
          <p:spPr bwMode="auto">
            <a:xfrm>
              <a:off x="4397" y="2993"/>
              <a:ext cx="81" cy="319"/>
            </a:xfrm>
            <a:prstGeom prst="rect">
              <a:avLst/>
            </a:prstGeom>
            <a:gradFill rotWithShape="0">
              <a:gsLst>
                <a:gs pos="0">
                  <a:srgbClr val="003366"/>
                </a:gs>
                <a:gs pos="50000">
                  <a:srgbClr val="C3CFDB"/>
                </a:gs>
                <a:gs pos="100000">
                  <a:srgbClr val="003366"/>
                </a:gs>
              </a:gsLst>
              <a:lin ang="0" scaled="1"/>
            </a:gra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graphicFrame>
          <p:nvGraphicFramePr>
            <p:cNvPr id="90" name="Object 135"/>
            <p:cNvGraphicFramePr>
              <a:graphicFrameLocks noChangeAspect="1"/>
            </p:cNvGraphicFramePr>
            <p:nvPr/>
          </p:nvGraphicFramePr>
          <p:xfrm>
            <a:off x="3621" y="1202"/>
            <a:ext cx="286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5274" name="Equation" r:id="rId9" imgW="177492" imgH="177492" progId="Equation.3">
                    <p:embed/>
                  </p:oleObj>
                </mc:Choice>
                <mc:Fallback>
                  <p:oleObj name="Equation" r:id="rId9" imgW="177492" imgH="177492" progId="Equation.3">
                    <p:embed/>
                    <p:pic>
                      <p:nvPicPr>
                        <p:cNvPr id="0" name="Object 1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21" y="1202"/>
                          <a:ext cx="286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" name="Object 136"/>
            <p:cNvGraphicFramePr>
              <a:graphicFrameLocks noChangeAspect="1"/>
            </p:cNvGraphicFramePr>
            <p:nvPr/>
          </p:nvGraphicFramePr>
          <p:xfrm>
            <a:off x="4848" y="626"/>
            <a:ext cx="384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5275" name="Equation" r:id="rId11" imgW="152202" imgH="177569" progId="Equation.3">
                    <p:embed/>
                  </p:oleObj>
                </mc:Choice>
                <mc:Fallback>
                  <p:oleObj name="Equation" r:id="rId11" imgW="152202" imgH="177569" progId="Equation.3">
                    <p:embed/>
                    <p:pic>
                      <p:nvPicPr>
                        <p:cNvPr id="0" name="Object 1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8" y="626"/>
                          <a:ext cx="384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" name="Object 137"/>
            <p:cNvGraphicFramePr>
              <a:graphicFrameLocks noChangeAspect="1"/>
            </p:cNvGraphicFramePr>
            <p:nvPr/>
          </p:nvGraphicFramePr>
          <p:xfrm>
            <a:off x="3101" y="3391"/>
            <a:ext cx="238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5276" name="Equation" r:id="rId13" imgW="126835" imgH="139518" progId="Equation.3">
                    <p:embed/>
                  </p:oleObj>
                </mc:Choice>
                <mc:Fallback>
                  <p:oleObj name="Equation" r:id="rId13" imgW="126835" imgH="139518" progId="Equation.3">
                    <p:embed/>
                    <p:pic>
                      <p:nvPicPr>
                        <p:cNvPr id="0" name="Object 1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1" y="3391"/>
                          <a:ext cx="238" cy="3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3" name="Oval 138"/>
            <p:cNvSpPr>
              <a:spLocks noChangeArrowheads="1"/>
            </p:cNvSpPr>
            <p:nvPr/>
          </p:nvSpPr>
          <p:spPr bwMode="auto">
            <a:xfrm rot="1952563">
              <a:off x="3020" y="3171"/>
              <a:ext cx="244" cy="192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94" name="Rectangle 139"/>
            <p:cNvSpPr>
              <a:spLocks noChangeArrowheads="1"/>
            </p:cNvSpPr>
            <p:nvPr/>
          </p:nvSpPr>
          <p:spPr bwMode="auto">
            <a:xfrm>
              <a:off x="3050" y="3264"/>
              <a:ext cx="123" cy="14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95" name="Line 140"/>
            <p:cNvSpPr>
              <a:spLocks noChangeShapeType="1"/>
            </p:cNvSpPr>
            <p:nvPr/>
          </p:nvSpPr>
          <p:spPr bwMode="auto">
            <a:xfrm flipH="1">
              <a:off x="3009" y="816"/>
              <a:ext cx="1836" cy="26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Dot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6" name="Freeform 141"/>
            <p:cNvSpPr>
              <a:spLocks/>
            </p:cNvSpPr>
            <p:nvPr/>
          </p:nvSpPr>
          <p:spPr bwMode="auto">
            <a:xfrm>
              <a:off x="3014" y="3165"/>
              <a:ext cx="98" cy="147"/>
            </a:xfrm>
            <a:custGeom>
              <a:avLst/>
              <a:gdLst>
                <a:gd name="T0" fmla="*/ 59 w 116"/>
                <a:gd name="T1" fmla="*/ 0 h 147"/>
                <a:gd name="T2" fmla="*/ 34 w 116"/>
                <a:gd name="T3" fmla="*/ 20 h 147"/>
                <a:gd name="T4" fmla="*/ 3 w 116"/>
                <a:gd name="T5" fmla="*/ 69 h 147"/>
                <a:gd name="T6" fmla="*/ 14 w 116"/>
                <a:gd name="T7" fmla="*/ 147 h 14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6" h="147">
                  <a:moveTo>
                    <a:pt x="116" y="0"/>
                  </a:moveTo>
                  <a:cubicBezTo>
                    <a:pt x="108" y="3"/>
                    <a:pt x="84" y="9"/>
                    <a:pt x="66" y="20"/>
                  </a:cubicBezTo>
                  <a:cubicBezTo>
                    <a:pt x="48" y="31"/>
                    <a:pt x="14" y="48"/>
                    <a:pt x="7" y="69"/>
                  </a:cubicBezTo>
                  <a:cubicBezTo>
                    <a:pt x="0" y="90"/>
                    <a:pt x="22" y="131"/>
                    <a:pt x="26" y="147"/>
                  </a:cubicBezTo>
                </a:path>
              </a:pathLst>
            </a:custGeom>
            <a:noFill/>
            <a:ln w="9525">
              <a:solidFill>
                <a:srgbClr val="CC0000"/>
              </a:solidFill>
              <a:round/>
              <a:headEnd type="none" w="med" len="med"/>
              <a:tailEnd type="triangle" w="lg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99" name="Object 1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43871831"/>
                </p:ext>
              </p:extLst>
            </p:nvPr>
          </p:nvGraphicFramePr>
          <p:xfrm>
            <a:off x="4182" y="2975"/>
            <a:ext cx="168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5277" name="Equation" r:id="rId15" imgW="88707" imgH="164742" progId="Equation.3">
                    <p:embed/>
                  </p:oleObj>
                </mc:Choice>
                <mc:Fallback>
                  <p:oleObj name="Equation" r:id="rId15" imgW="88707" imgH="164742" progId="Equation.3">
                    <p:embed/>
                    <p:pic>
                      <p:nvPicPr>
                        <p:cNvPr id="0" name="Object 1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2" y="2975"/>
                          <a:ext cx="168" cy="3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" name="Object 145"/>
            <p:cNvGraphicFramePr>
              <a:graphicFrameLocks noChangeAspect="1"/>
            </p:cNvGraphicFramePr>
            <p:nvPr/>
          </p:nvGraphicFramePr>
          <p:xfrm>
            <a:off x="5049" y="1152"/>
            <a:ext cx="245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5278" name="Equation" r:id="rId17" imgW="152334" imgH="190417" progId="Equation.3">
                    <p:embed/>
                  </p:oleObj>
                </mc:Choice>
                <mc:Fallback>
                  <p:oleObj name="Equation" r:id="rId17" imgW="152334" imgH="190417" progId="Equation.3">
                    <p:embed/>
                    <p:pic>
                      <p:nvPicPr>
                        <p:cNvPr id="0" name="Object 1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9" y="1152"/>
                          <a:ext cx="245" cy="35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1" name="Object 149"/>
            <p:cNvGraphicFramePr>
              <a:graphicFrameLocks noChangeAspect="1"/>
            </p:cNvGraphicFramePr>
            <p:nvPr/>
          </p:nvGraphicFramePr>
          <p:xfrm>
            <a:off x="4641" y="960"/>
            <a:ext cx="265" cy="4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5279" name="Equation" r:id="rId19" imgW="164885" imgH="215619" progId="Equation.3">
                    <p:embed/>
                  </p:oleObj>
                </mc:Choice>
                <mc:Fallback>
                  <p:oleObj name="Equation" r:id="rId19" imgW="164885" imgH="215619" progId="Equation.3">
                    <p:embed/>
                    <p:pic>
                      <p:nvPicPr>
                        <p:cNvPr id="0" name="Object 1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1" y="960"/>
                          <a:ext cx="265" cy="4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" name="Line 151"/>
            <p:cNvSpPr>
              <a:spLocks noChangeShapeType="1"/>
            </p:cNvSpPr>
            <p:nvPr/>
          </p:nvSpPr>
          <p:spPr bwMode="auto">
            <a:xfrm flipV="1">
              <a:off x="3840" y="2496"/>
              <a:ext cx="0" cy="336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4" name="Line 152"/>
            <p:cNvSpPr>
              <a:spLocks noChangeShapeType="1"/>
            </p:cNvSpPr>
            <p:nvPr/>
          </p:nvSpPr>
          <p:spPr bwMode="auto">
            <a:xfrm flipV="1">
              <a:off x="3696" y="2784"/>
              <a:ext cx="0" cy="67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graphicFrame>
        <p:nvGraphicFramePr>
          <p:cNvPr id="136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6741569"/>
              </p:ext>
            </p:extLst>
          </p:nvPr>
        </p:nvGraphicFramePr>
        <p:xfrm>
          <a:off x="5702380" y="3368279"/>
          <a:ext cx="291703" cy="311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280" name="Equation" r:id="rId21" imgW="152280" imgH="139680" progId="Equation.DSMT4">
                  <p:embed/>
                </p:oleObj>
              </mc:Choice>
              <mc:Fallback>
                <p:oleObj name="Equation" r:id="rId21" imgW="152280" imgH="139680" progId="Equation.DSMT4">
                  <p:embed/>
                  <p:pic>
                    <p:nvPicPr>
                      <p:cNvPr id="85" name="Object 1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380" y="3368279"/>
                        <a:ext cx="291703" cy="311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396CC93-14BD-4193-99A7-72371ECAACE5}" type="slidenum">
              <a:rPr lang="en-US" altLang="zh-CN"/>
              <a:pPr/>
              <a:t>15</a:t>
            </a:fld>
            <a:endParaRPr lang="en-US" altLang="zh-CN"/>
          </a:p>
        </p:txBody>
      </p:sp>
      <p:graphicFrame>
        <p:nvGraphicFramePr>
          <p:cNvPr id="2151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553563"/>
              </p:ext>
            </p:extLst>
          </p:nvPr>
        </p:nvGraphicFramePr>
        <p:xfrm>
          <a:off x="1127886" y="1868872"/>
          <a:ext cx="3014663" cy="401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299" name="Equation" r:id="rId3" imgW="1371600" imgH="203040" progId="Equation.DSMT4">
                  <p:embed/>
                </p:oleObj>
              </mc:Choice>
              <mc:Fallback>
                <p:oleObj name="Equation" r:id="rId3" imgW="1371600" imgH="20304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886" y="1868872"/>
                        <a:ext cx="3014663" cy="4012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65804"/>
              </p:ext>
            </p:extLst>
          </p:nvPr>
        </p:nvGraphicFramePr>
        <p:xfrm>
          <a:off x="1151335" y="2476098"/>
          <a:ext cx="3065859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300" name="公式" r:id="rId5" imgW="1562100" imgH="393700" progId="Equation.3">
                  <p:embed/>
                </p:oleObj>
              </mc:Choice>
              <mc:Fallback>
                <p:oleObj name="公式" r:id="rId5" imgW="1562100" imgH="3937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1335" y="2476098"/>
                        <a:ext cx="3065859" cy="785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591" name="Group 87"/>
          <p:cNvGrpSpPr>
            <a:grpSpLocks/>
          </p:cNvGrpSpPr>
          <p:nvPr/>
        </p:nvGrpSpPr>
        <p:grpSpPr bwMode="auto">
          <a:xfrm>
            <a:off x="1196341" y="3467897"/>
            <a:ext cx="1950244" cy="461963"/>
            <a:chOff x="562" y="2838"/>
            <a:chExt cx="1638" cy="388"/>
          </a:xfrm>
        </p:grpSpPr>
        <p:sp>
          <p:nvSpPr>
            <p:cNvPr id="14413" name="Text Box 14"/>
            <p:cNvSpPr txBox="1">
              <a:spLocks noChangeArrowheads="1"/>
            </p:cNvSpPr>
            <p:nvPr/>
          </p:nvSpPr>
          <p:spPr bwMode="auto">
            <a:xfrm>
              <a:off x="562" y="2838"/>
              <a:ext cx="912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1C1C1C"/>
                  </a:solidFill>
                  <a:latin typeface="Times New Roman" pitchFamily="18" charset="0"/>
                </a:rPr>
                <a:t>令</a:t>
              </a:r>
            </a:p>
          </p:txBody>
        </p:sp>
        <p:graphicFrame>
          <p:nvGraphicFramePr>
            <p:cNvPr id="14414" name="Object 15"/>
            <p:cNvGraphicFramePr>
              <a:graphicFrameLocks noChangeAspect="1"/>
            </p:cNvGraphicFramePr>
            <p:nvPr/>
          </p:nvGraphicFramePr>
          <p:xfrm>
            <a:off x="960" y="2886"/>
            <a:ext cx="1240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8301" name="Equation" r:id="rId7" imgW="1435100" imgH="368300" progId="Equation.3">
                    <p:embed/>
                  </p:oleObj>
                </mc:Choice>
                <mc:Fallback>
                  <p:oleObj name="Equation" r:id="rId7" imgW="1435100" imgH="3683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2886"/>
                          <a:ext cx="1240" cy="3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592" name="Group 88"/>
          <p:cNvGrpSpPr>
            <a:grpSpLocks/>
          </p:cNvGrpSpPr>
          <p:nvPr/>
        </p:nvGrpSpPr>
        <p:grpSpPr bwMode="auto">
          <a:xfrm>
            <a:off x="1196341" y="4135845"/>
            <a:ext cx="2155031" cy="461963"/>
            <a:chOff x="480" y="3414"/>
            <a:chExt cx="1810" cy="388"/>
          </a:xfrm>
        </p:grpSpPr>
        <p:graphicFrame>
          <p:nvGraphicFramePr>
            <p:cNvPr id="14411" name="Object 17"/>
            <p:cNvGraphicFramePr>
              <a:graphicFrameLocks noChangeAspect="1"/>
            </p:cNvGraphicFramePr>
            <p:nvPr/>
          </p:nvGraphicFramePr>
          <p:xfrm>
            <a:off x="912" y="3430"/>
            <a:ext cx="1378" cy="3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8302" name="Equation" r:id="rId9" imgW="812447" imgH="215806" progId="Equation.3">
                    <p:embed/>
                  </p:oleObj>
                </mc:Choice>
                <mc:Fallback>
                  <p:oleObj name="Equation" r:id="rId9" imgW="812447" imgH="215806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3430"/>
                          <a:ext cx="1378" cy="3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412" name="Text Box 18"/>
            <p:cNvSpPr txBox="1">
              <a:spLocks noChangeArrowheads="1"/>
            </p:cNvSpPr>
            <p:nvPr/>
          </p:nvSpPr>
          <p:spPr bwMode="auto">
            <a:xfrm>
              <a:off x="480" y="3414"/>
              <a:ext cx="528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1C1C1C"/>
                  </a:solidFill>
                  <a:latin typeface="Times New Roman" pitchFamily="18" charset="0"/>
                </a:rPr>
                <a:t>则</a:t>
              </a:r>
            </a:p>
          </p:txBody>
        </p:sp>
      </p:grpSp>
      <p:grpSp>
        <p:nvGrpSpPr>
          <p:cNvPr id="21658" name="Group 154"/>
          <p:cNvGrpSpPr>
            <a:grpSpLocks/>
          </p:cNvGrpSpPr>
          <p:nvPr/>
        </p:nvGrpSpPr>
        <p:grpSpPr bwMode="auto">
          <a:xfrm>
            <a:off x="7324911" y="1500573"/>
            <a:ext cx="922735" cy="571500"/>
            <a:chOff x="4152" y="1296"/>
            <a:chExt cx="775" cy="480"/>
          </a:xfrm>
        </p:grpSpPr>
        <p:sp>
          <p:nvSpPr>
            <p:cNvPr id="14408" name="Line 146"/>
            <p:cNvSpPr>
              <a:spLocks noChangeShapeType="1"/>
            </p:cNvSpPr>
            <p:nvPr/>
          </p:nvSpPr>
          <p:spPr bwMode="auto">
            <a:xfrm flipV="1">
              <a:off x="4152" y="1296"/>
              <a:ext cx="775" cy="4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409" name="Freeform 147"/>
            <p:cNvSpPr>
              <a:spLocks/>
            </p:cNvSpPr>
            <p:nvPr/>
          </p:nvSpPr>
          <p:spPr bwMode="auto">
            <a:xfrm>
              <a:off x="4432" y="1602"/>
              <a:ext cx="49" cy="144"/>
            </a:xfrm>
            <a:custGeom>
              <a:avLst/>
              <a:gdLst>
                <a:gd name="T0" fmla="*/ 0 w 57"/>
                <a:gd name="T1" fmla="*/ 0 h 144"/>
                <a:gd name="T2" fmla="*/ 20 w 57"/>
                <a:gd name="T3" fmla="*/ 36 h 144"/>
                <a:gd name="T4" fmla="*/ 29 w 57"/>
                <a:gd name="T5" fmla="*/ 78 h 144"/>
                <a:gd name="T6" fmla="*/ 29 w 57"/>
                <a:gd name="T7" fmla="*/ 144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" h="144">
                  <a:moveTo>
                    <a:pt x="0" y="0"/>
                  </a:moveTo>
                  <a:cubicBezTo>
                    <a:pt x="6" y="6"/>
                    <a:pt x="27" y="23"/>
                    <a:pt x="36" y="36"/>
                  </a:cubicBezTo>
                  <a:cubicBezTo>
                    <a:pt x="45" y="49"/>
                    <a:pt x="51" y="60"/>
                    <a:pt x="54" y="78"/>
                  </a:cubicBezTo>
                  <a:cubicBezTo>
                    <a:pt x="57" y="96"/>
                    <a:pt x="54" y="130"/>
                    <a:pt x="54" y="144"/>
                  </a:cubicBezTo>
                </a:path>
              </a:pathLst>
            </a:custGeom>
            <a:noFill/>
            <a:ln w="28575" cmpd="sng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4410" name="Object 148"/>
            <p:cNvGraphicFramePr>
              <a:graphicFrameLocks noChangeAspect="1"/>
            </p:cNvGraphicFramePr>
            <p:nvPr/>
          </p:nvGraphicFramePr>
          <p:xfrm>
            <a:off x="4478" y="1490"/>
            <a:ext cx="175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8303" name="Equation" r:id="rId11" imgW="126725" imgH="177415" progId="Equation.3">
                    <p:embed/>
                  </p:oleObj>
                </mc:Choice>
                <mc:Fallback>
                  <p:oleObj name="Equation" r:id="rId11" imgW="126725" imgH="177415" progId="Equation.3">
                    <p:embed/>
                    <p:pic>
                      <p:nvPicPr>
                        <p:cNvPr id="0" name="Object 1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78" y="1490"/>
                          <a:ext cx="175" cy="28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347" name="Group 155"/>
          <p:cNvGrpSpPr>
            <a:grpSpLocks/>
          </p:cNvGrpSpPr>
          <p:nvPr/>
        </p:nvGrpSpPr>
        <p:grpSpPr bwMode="auto">
          <a:xfrm>
            <a:off x="5935451" y="702854"/>
            <a:ext cx="2720578" cy="3655219"/>
            <a:chOff x="3009" y="626"/>
            <a:chExt cx="2285" cy="3070"/>
          </a:xfrm>
        </p:grpSpPr>
        <p:graphicFrame>
          <p:nvGraphicFramePr>
            <p:cNvPr id="14348" name="Object 90"/>
            <p:cNvGraphicFramePr>
              <a:graphicFrameLocks noChangeAspect="1"/>
            </p:cNvGraphicFramePr>
            <p:nvPr/>
          </p:nvGraphicFramePr>
          <p:xfrm>
            <a:off x="4512" y="2976"/>
            <a:ext cx="336" cy="3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8304" name="Equation" r:id="rId13" imgW="152268" imgH="164957" progId="Equation.3">
                    <p:embed/>
                  </p:oleObj>
                </mc:Choice>
                <mc:Fallback>
                  <p:oleObj name="Equation" r:id="rId13" imgW="152268" imgH="164957" progId="Equation.3">
                    <p:embed/>
                    <p:pic>
                      <p:nvPicPr>
                        <p:cNvPr id="0" name="Object 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2976"/>
                          <a:ext cx="336" cy="3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4349" name="Group 91"/>
            <p:cNvGrpSpPr>
              <a:grpSpLocks/>
            </p:cNvGrpSpPr>
            <p:nvPr/>
          </p:nvGrpSpPr>
          <p:grpSpPr bwMode="auto">
            <a:xfrm>
              <a:off x="3377" y="960"/>
              <a:ext cx="1713" cy="1319"/>
              <a:chOff x="1296" y="1152"/>
              <a:chExt cx="2592" cy="1536"/>
            </a:xfrm>
          </p:grpSpPr>
          <p:sp>
            <p:nvSpPr>
              <p:cNvPr id="14402" name="Line 92"/>
              <p:cNvSpPr>
                <a:spLocks noChangeShapeType="1"/>
              </p:cNvSpPr>
              <p:nvPr/>
            </p:nvSpPr>
            <p:spPr bwMode="auto">
              <a:xfrm>
                <a:off x="1296" y="1152"/>
                <a:ext cx="2592" cy="0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403" name="Line 93"/>
              <p:cNvSpPr>
                <a:spLocks noChangeShapeType="1"/>
              </p:cNvSpPr>
              <p:nvPr/>
            </p:nvSpPr>
            <p:spPr bwMode="auto">
              <a:xfrm>
                <a:off x="1296" y="1459"/>
                <a:ext cx="2592" cy="0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404" name="Line 94"/>
              <p:cNvSpPr>
                <a:spLocks noChangeShapeType="1"/>
              </p:cNvSpPr>
              <p:nvPr/>
            </p:nvSpPr>
            <p:spPr bwMode="auto">
              <a:xfrm>
                <a:off x="1296" y="1766"/>
                <a:ext cx="2592" cy="0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405" name="Line 95"/>
              <p:cNvSpPr>
                <a:spLocks noChangeShapeType="1"/>
              </p:cNvSpPr>
              <p:nvPr/>
            </p:nvSpPr>
            <p:spPr bwMode="auto">
              <a:xfrm>
                <a:off x="1296" y="2074"/>
                <a:ext cx="2592" cy="0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406" name="Line 96"/>
              <p:cNvSpPr>
                <a:spLocks noChangeShapeType="1"/>
              </p:cNvSpPr>
              <p:nvPr/>
            </p:nvSpPr>
            <p:spPr bwMode="auto">
              <a:xfrm>
                <a:off x="1296" y="2381"/>
                <a:ext cx="2592" cy="0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407" name="Line 97"/>
              <p:cNvSpPr>
                <a:spLocks noChangeShapeType="1"/>
              </p:cNvSpPr>
              <p:nvPr/>
            </p:nvSpPr>
            <p:spPr bwMode="auto">
              <a:xfrm>
                <a:off x="1296" y="2688"/>
                <a:ext cx="2592" cy="0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4350" name="Line 98"/>
            <p:cNvSpPr>
              <a:spLocks noChangeShapeType="1"/>
            </p:cNvSpPr>
            <p:nvPr/>
          </p:nvSpPr>
          <p:spPr bwMode="auto">
            <a:xfrm>
              <a:off x="4233" y="960"/>
              <a:ext cx="123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351" name="Line 99"/>
            <p:cNvSpPr>
              <a:spLocks noChangeShapeType="1"/>
            </p:cNvSpPr>
            <p:nvPr/>
          </p:nvSpPr>
          <p:spPr bwMode="auto">
            <a:xfrm>
              <a:off x="3866" y="1488"/>
              <a:ext cx="123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352" name="Rectangle 100"/>
            <p:cNvSpPr>
              <a:spLocks noChangeArrowheads="1"/>
            </p:cNvSpPr>
            <p:nvPr/>
          </p:nvSpPr>
          <p:spPr bwMode="auto">
            <a:xfrm>
              <a:off x="4070" y="1200"/>
              <a:ext cx="82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14353" name="Rectangle 101"/>
            <p:cNvSpPr>
              <a:spLocks noChangeArrowheads="1"/>
            </p:cNvSpPr>
            <p:nvPr/>
          </p:nvSpPr>
          <p:spPr bwMode="auto">
            <a:xfrm>
              <a:off x="3703" y="1728"/>
              <a:ext cx="82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14354" name="Rectangle 102"/>
            <p:cNvSpPr>
              <a:spLocks noChangeArrowheads="1"/>
            </p:cNvSpPr>
            <p:nvPr/>
          </p:nvSpPr>
          <p:spPr bwMode="auto">
            <a:xfrm>
              <a:off x="3744" y="1968"/>
              <a:ext cx="122" cy="9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14355" name="Rectangle 103"/>
            <p:cNvSpPr>
              <a:spLocks noChangeArrowheads="1"/>
            </p:cNvSpPr>
            <p:nvPr/>
          </p:nvSpPr>
          <p:spPr bwMode="auto">
            <a:xfrm>
              <a:off x="3377" y="2208"/>
              <a:ext cx="571" cy="9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grpSp>
          <p:nvGrpSpPr>
            <p:cNvPr id="14356" name="Group 104"/>
            <p:cNvGrpSpPr>
              <a:grpSpLocks/>
            </p:cNvGrpSpPr>
            <p:nvPr/>
          </p:nvGrpSpPr>
          <p:grpSpPr bwMode="auto">
            <a:xfrm rot="-456532">
              <a:off x="3173" y="960"/>
              <a:ext cx="1711" cy="1872"/>
              <a:chOff x="1330" y="1056"/>
              <a:chExt cx="2174" cy="2180"/>
            </a:xfrm>
          </p:grpSpPr>
          <p:sp>
            <p:nvSpPr>
              <p:cNvPr id="14377" name="Line 105"/>
              <p:cNvSpPr>
                <a:spLocks noChangeShapeType="1"/>
              </p:cNvSpPr>
              <p:nvPr/>
            </p:nvSpPr>
            <p:spPr bwMode="auto">
              <a:xfrm flipV="1">
                <a:off x="1776" y="2440"/>
                <a:ext cx="621" cy="6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14378" name="Group 106"/>
              <p:cNvGrpSpPr>
                <a:grpSpLocks/>
              </p:cNvGrpSpPr>
              <p:nvPr/>
            </p:nvGrpSpPr>
            <p:grpSpPr bwMode="auto">
              <a:xfrm>
                <a:off x="1330" y="2544"/>
                <a:ext cx="830" cy="692"/>
                <a:chOff x="1167" y="2208"/>
                <a:chExt cx="753" cy="599"/>
              </a:xfrm>
            </p:grpSpPr>
            <p:grpSp>
              <p:nvGrpSpPr>
                <p:cNvPr id="14393" name="Group 107"/>
                <p:cNvGrpSpPr>
                  <a:grpSpLocks/>
                </p:cNvGrpSpPr>
                <p:nvPr/>
              </p:nvGrpSpPr>
              <p:grpSpPr bwMode="auto">
                <a:xfrm rot="2516868">
                  <a:off x="1440" y="2208"/>
                  <a:ext cx="480" cy="288"/>
                  <a:chOff x="1200" y="2688"/>
                  <a:chExt cx="432" cy="240"/>
                </a:xfrm>
              </p:grpSpPr>
              <p:sp>
                <p:nvSpPr>
                  <p:cNvPr id="14398" name="Oval 108"/>
                  <p:cNvSpPr>
                    <a:spLocks noChangeArrowheads="1"/>
                  </p:cNvSpPr>
                  <p:nvPr/>
                </p:nvSpPr>
                <p:spPr bwMode="auto">
                  <a:xfrm>
                    <a:off x="1200" y="2688"/>
                    <a:ext cx="432" cy="160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4399" name="Freeform 109"/>
                  <p:cNvSpPr>
                    <a:spLocks/>
                  </p:cNvSpPr>
                  <p:nvPr/>
                </p:nvSpPr>
                <p:spPr bwMode="auto">
                  <a:xfrm>
                    <a:off x="1207" y="2741"/>
                    <a:ext cx="425" cy="80"/>
                  </a:xfrm>
                  <a:custGeom>
                    <a:avLst/>
                    <a:gdLst>
                      <a:gd name="T0" fmla="*/ 0 w 614"/>
                      <a:gd name="T1" fmla="*/ 13 h 144"/>
                      <a:gd name="T2" fmla="*/ 11 w 614"/>
                      <a:gd name="T3" fmla="*/ 6 h 144"/>
                      <a:gd name="T4" fmla="*/ 66 w 614"/>
                      <a:gd name="T5" fmla="*/ 0 h 144"/>
                      <a:gd name="T6" fmla="*/ 123 w 614"/>
                      <a:gd name="T7" fmla="*/ 6 h 144"/>
                      <a:gd name="T8" fmla="*/ 141 w 614"/>
                      <a:gd name="T9" fmla="*/ 13 h 14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14" h="144">
                        <a:moveTo>
                          <a:pt x="0" y="134"/>
                        </a:moveTo>
                        <a:cubicBezTo>
                          <a:pt x="8" y="122"/>
                          <a:pt x="0" y="80"/>
                          <a:pt x="48" y="58"/>
                        </a:cubicBezTo>
                        <a:cubicBezTo>
                          <a:pt x="96" y="36"/>
                          <a:pt x="207" y="0"/>
                          <a:pt x="288" y="0"/>
                        </a:cubicBezTo>
                        <a:cubicBezTo>
                          <a:pt x="369" y="0"/>
                          <a:pt x="483" y="34"/>
                          <a:pt x="537" y="58"/>
                        </a:cubicBezTo>
                        <a:cubicBezTo>
                          <a:pt x="591" y="82"/>
                          <a:pt x="598" y="126"/>
                          <a:pt x="614" y="144"/>
                        </a:cubicBezTo>
                      </a:path>
                    </a:pathLst>
                  </a:custGeom>
                  <a:noFill/>
                  <a:ln w="2857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00" name="Oval 110"/>
                  <p:cNvSpPr>
                    <a:spLocks noChangeArrowheads="1"/>
                  </p:cNvSpPr>
                  <p:nvPr/>
                </p:nvSpPr>
                <p:spPr bwMode="auto">
                  <a:xfrm>
                    <a:off x="1200" y="2768"/>
                    <a:ext cx="432" cy="160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4401" name="Freeform 111"/>
                  <p:cNvSpPr>
                    <a:spLocks/>
                  </p:cNvSpPr>
                  <p:nvPr/>
                </p:nvSpPr>
                <p:spPr bwMode="auto">
                  <a:xfrm>
                    <a:off x="1207" y="2715"/>
                    <a:ext cx="425" cy="80"/>
                  </a:xfrm>
                  <a:custGeom>
                    <a:avLst/>
                    <a:gdLst>
                      <a:gd name="T0" fmla="*/ 0 w 614"/>
                      <a:gd name="T1" fmla="*/ 13 h 144"/>
                      <a:gd name="T2" fmla="*/ 11 w 614"/>
                      <a:gd name="T3" fmla="*/ 6 h 144"/>
                      <a:gd name="T4" fmla="*/ 66 w 614"/>
                      <a:gd name="T5" fmla="*/ 0 h 144"/>
                      <a:gd name="T6" fmla="*/ 123 w 614"/>
                      <a:gd name="T7" fmla="*/ 6 h 144"/>
                      <a:gd name="T8" fmla="*/ 141 w 614"/>
                      <a:gd name="T9" fmla="*/ 13 h 14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14" h="144">
                        <a:moveTo>
                          <a:pt x="0" y="134"/>
                        </a:moveTo>
                        <a:cubicBezTo>
                          <a:pt x="8" y="122"/>
                          <a:pt x="0" y="80"/>
                          <a:pt x="48" y="58"/>
                        </a:cubicBezTo>
                        <a:cubicBezTo>
                          <a:pt x="96" y="36"/>
                          <a:pt x="207" y="0"/>
                          <a:pt x="288" y="0"/>
                        </a:cubicBezTo>
                        <a:cubicBezTo>
                          <a:pt x="369" y="0"/>
                          <a:pt x="483" y="34"/>
                          <a:pt x="537" y="58"/>
                        </a:cubicBezTo>
                        <a:cubicBezTo>
                          <a:pt x="591" y="82"/>
                          <a:pt x="598" y="126"/>
                          <a:pt x="614" y="144"/>
                        </a:cubicBezTo>
                      </a:path>
                    </a:pathLst>
                  </a:custGeom>
                  <a:noFill/>
                  <a:ln w="2857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4394" name="Oval 112"/>
                <p:cNvSpPr>
                  <a:spLocks noChangeArrowheads="1"/>
                </p:cNvSpPr>
                <p:nvPr/>
              </p:nvSpPr>
              <p:spPr bwMode="auto">
                <a:xfrm rot="2516868">
                  <a:off x="1232" y="2544"/>
                  <a:ext cx="480" cy="192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4395" name="Freeform 113"/>
                <p:cNvSpPr>
                  <a:spLocks/>
                </p:cNvSpPr>
                <p:nvPr/>
              </p:nvSpPr>
              <p:spPr bwMode="auto">
                <a:xfrm rot="2516868">
                  <a:off x="1228" y="2606"/>
                  <a:ext cx="472" cy="96"/>
                </a:xfrm>
                <a:custGeom>
                  <a:avLst/>
                  <a:gdLst>
                    <a:gd name="T0" fmla="*/ 0 w 614"/>
                    <a:gd name="T1" fmla="*/ 26 h 144"/>
                    <a:gd name="T2" fmla="*/ 17 w 614"/>
                    <a:gd name="T3" fmla="*/ 11 h 144"/>
                    <a:gd name="T4" fmla="*/ 101 w 614"/>
                    <a:gd name="T5" fmla="*/ 0 h 144"/>
                    <a:gd name="T6" fmla="*/ 188 w 614"/>
                    <a:gd name="T7" fmla="*/ 11 h 144"/>
                    <a:gd name="T8" fmla="*/ 214 w 614"/>
                    <a:gd name="T9" fmla="*/ 29 h 1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14" h="144">
                      <a:moveTo>
                        <a:pt x="0" y="134"/>
                      </a:moveTo>
                      <a:cubicBezTo>
                        <a:pt x="8" y="122"/>
                        <a:pt x="0" y="80"/>
                        <a:pt x="48" y="58"/>
                      </a:cubicBezTo>
                      <a:cubicBezTo>
                        <a:pt x="96" y="36"/>
                        <a:pt x="207" y="0"/>
                        <a:pt x="288" y="0"/>
                      </a:cubicBezTo>
                      <a:cubicBezTo>
                        <a:pt x="369" y="0"/>
                        <a:pt x="483" y="34"/>
                        <a:pt x="537" y="58"/>
                      </a:cubicBezTo>
                      <a:cubicBezTo>
                        <a:pt x="591" y="82"/>
                        <a:pt x="598" y="126"/>
                        <a:pt x="614" y="144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4396" name="Oval 114"/>
                <p:cNvSpPr>
                  <a:spLocks noChangeArrowheads="1"/>
                </p:cNvSpPr>
                <p:nvPr/>
              </p:nvSpPr>
              <p:spPr bwMode="auto">
                <a:xfrm rot="2516868">
                  <a:off x="1167" y="2615"/>
                  <a:ext cx="480" cy="192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4397" name="Freeform 115"/>
                <p:cNvSpPr>
                  <a:spLocks/>
                </p:cNvSpPr>
                <p:nvPr/>
              </p:nvSpPr>
              <p:spPr bwMode="auto">
                <a:xfrm rot="2516868">
                  <a:off x="1249" y="2583"/>
                  <a:ext cx="472" cy="96"/>
                </a:xfrm>
                <a:custGeom>
                  <a:avLst/>
                  <a:gdLst>
                    <a:gd name="T0" fmla="*/ 0 w 614"/>
                    <a:gd name="T1" fmla="*/ 26 h 144"/>
                    <a:gd name="T2" fmla="*/ 17 w 614"/>
                    <a:gd name="T3" fmla="*/ 11 h 144"/>
                    <a:gd name="T4" fmla="*/ 101 w 614"/>
                    <a:gd name="T5" fmla="*/ 0 h 144"/>
                    <a:gd name="T6" fmla="*/ 188 w 614"/>
                    <a:gd name="T7" fmla="*/ 11 h 144"/>
                    <a:gd name="T8" fmla="*/ 214 w 614"/>
                    <a:gd name="T9" fmla="*/ 29 h 1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14" h="144">
                      <a:moveTo>
                        <a:pt x="0" y="134"/>
                      </a:moveTo>
                      <a:cubicBezTo>
                        <a:pt x="8" y="122"/>
                        <a:pt x="0" y="80"/>
                        <a:pt x="48" y="58"/>
                      </a:cubicBezTo>
                      <a:cubicBezTo>
                        <a:pt x="96" y="36"/>
                        <a:pt x="207" y="0"/>
                        <a:pt x="288" y="0"/>
                      </a:cubicBezTo>
                      <a:cubicBezTo>
                        <a:pt x="369" y="0"/>
                        <a:pt x="483" y="34"/>
                        <a:pt x="537" y="58"/>
                      </a:cubicBezTo>
                      <a:cubicBezTo>
                        <a:pt x="591" y="82"/>
                        <a:pt x="598" y="126"/>
                        <a:pt x="614" y="144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14379" name="Line 116"/>
              <p:cNvSpPr>
                <a:spLocks noChangeShapeType="1"/>
              </p:cNvSpPr>
              <p:nvPr/>
            </p:nvSpPr>
            <p:spPr bwMode="auto">
              <a:xfrm>
                <a:off x="2397" y="2440"/>
                <a:ext cx="208" cy="34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380" name="Line 117"/>
              <p:cNvSpPr>
                <a:spLocks noChangeShapeType="1"/>
              </p:cNvSpPr>
              <p:nvPr/>
            </p:nvSpPr>
            <p:spPr bwMode="auto">
              <a:xfrm flipV="1">
                <a:off x="2605" y="1886"/>
                <a:ext cx="899" cy="9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381" name="Line 118"/>
              <p:cNvSpPr>
                <a:spLocks noChangeShapeType="1"/>
              </p:cNvSpPr>
              <p:nvPr/>
            </p:nvSpPr>
            <p:spPr bwMode="auto">
              <a:xfrm flipH="1" flipV="1">
                <a:off x="3020" y="1056"/>
                <a:ext cx="484" cy="83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382" name="Line 119"/>
              <p:cNvSpPr>
                <a:spLocks noChangeShapeType="1"/>
              </p:cNvSpPr>
              <p:nvPr/>
            </p:nvSpPr>
            <p:spPr bwMode="auto">
              <a:xfrm flipV="1">
                <a:off x="2051" y="1056"/>
                <a:ext cx="969" cy="96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383" name="Line 120"/>
              <p:cNvSpPr>
                <a:spLocks noChangeShapeType="1"/>
              </p:cNvSpPr>
              <p:nvPr/>
            </p:nvSpPr>
            <p:spPr bwMode="auto">
              <a:xfrm flipH="1" flipV="1">
                <a:off x="2051" y="2025"/>
                <a:ext cx="485" cy="76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384" name="Line 121"/>
              <p:cNvSpPr>
                <a:spLocks noChangeShapeType="1"/>
              </p:cNvSpPr>
              <p:nvPr/>
            </p:nvSpPr>
            <p:spPr bwMode="auto">
              <a:xfrm flipV="1">
                <a:off x="2536" y="1886"/>
                <a:ext cx="899" cy="9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385" name="Line 122"/>
              <p:cNvSpPr>
                <a:spLocks noChangeShapeType="1"/>
              </p:cNvSpPr>
              <p:nvPr/>
            </p:nvSpPr>
            <p:spPr bwMode="auto">
              <a:xfrm flipH="1" flipV="1">
                <a:off x="2951" y="1056"/>
                <a:ext cx="484" cy="83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386" name="Line 123"/>
              <p:cNvSpPr>
                <a:spLocks noChangeShapeType="1"/>
              </p:cNvSpPr>
              <p:nvPr/>
            </p:nvSpPr>
            <p:spPr bwMode="auto">
              <a:xfrm flipV="1">
                <a:off x="1982" y="1056"/>
                <a:ext cx="969" cy="96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387" name="Line 124"/>
              <p:cNvSpPr>
                <a:spLocks noChangeShapeType="1"/>
              </p:cNvSpPr>
              <p:nvPr/>
            </p:nvSpPr>
            <p:spPr bwMode="auto">
              <a:xfrm flipH="1" flipV="1">
                <a:off x="1982" y="2025"/>
                <a:ext cx="484" cy="76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388" name="Line 125"/>
              <p:cNvSpPr>
                <a:spLocks noChangeShapeType="1"/>
              </p:cNvSpPr>
              <p:nvPr/>
            </p:nvSpPr>
            <p:spPr bwMode="auto">
              <a:xfrm flipV="1">
                <a:off x="2466" y="1886"/>
                <a:ext cx="900" cy="9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389" name="Line 126"/>
              <p:cNvSpPr>
                <a:spLocks noChangeShapeType="1"/>
              </p:cNvSpPr>
              <p:nvPr/>
            </p:nvSpPr>
            <p:spPr bwMode="auto">
              <a:xfrm flipH="1" flipV="1">
                <a:off x="2881" y="1056"/>
                <a:ext cx="485" cy="83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390" name="Line 127"/>
              <p:cNvSpPr>
                <a:spLocks noChangeShapeType="1"/>
              </p:cNvSpPr>
              <p:nvPr/>
            </p:nvSpPr>
            <p:spPr bwMode="auto">
              <a:xfrm flipV="1">
                <a:off x="1913" y="1056"/>
                <a:ext cx="968" cy="96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391" name="Line 128"/>
              <p:cNvSpPr>
                <a:spLocks noChangeShapeType="1"/>
              </p:cNvSpPr>
              <p:nvPr/>
            </p:nvSpPr>
            <p:spPr bwMode="auto">
              <a:xfrm>
                <a:off x="1913" y="2025"/>
                <a:ext cx="207" cy="34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392" name="Line 129"/>
              <p:cNvSpPr>
                <a:spLocks noChangeShapeType="1"/>
              </p:cNvSpPr>
              <p:nvPr/>
            </p:nvSpPr>
            <p:spPr bwMode="auto">
              <a:xfrm flipV="1">
                <a:off x="1920" y="2371"/>
                <a:ext cx="200" cy="17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4357" name="Line 130"/>
            <p:cNvSpPr>
              <a:spLocks noChangeShapeType="1"/>
            </p:cNvSpPr>
            <p:nvPr/>
          </p:nvSpPr>
          <p:spPr bwMode="auto">
            <a:xfrm flipV="1">
              <a:off x="3840" y="2830"/>
              <a:ext cx="609" cy="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358" name="Line 131"/>
            <p:cNvSpPr>
              <a:spLocks noChangeShapeType="1"/>
            </p:cNvSpPr>
            <p:nvPr/>
          </p:nvSpPr>
          <p:spPr bwMode="auto">
            <a:xfrm>
              <a:off x="3703" y="3456"/>
              <a:ext cx="746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359" name="Line 132"/>
            <p:cNvSpPr>
              <a:spLocks noChangeShapeType="1"/>
            </p:cNvSpPr>
            <p:nvPr/>
          </p:nvSpPr>
          <p:spPr bwMode="auto">
            <a:xfrm>
              <a:off x="4449" y="2830"/>
              <a:ext cx="0" cy="1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360" name="Line 133"/>
            <p:cNvSpPr>
              <a:spLocks noChangeShapeType="1"/>
            </p:cNvSpPr>
            <p:nvPr/>
          </p:nvSpPr>
          <p:spPr bwMode="auto">
            <a:xfrm>
              <a:off x="4437" y="3293"/>
              <a:ext cx="0" cy="1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361" name="Rectangle 134"/>
            <p:cNvSpPr>
              <a:spLocks noChangeArrowheads="1"/>
            </p:cNvSpPr>
            <p:nvPr/>
          </p:nvSpPr>
          <p:spPr bwMode="auto">
            <a:xfrm>
              <a:off x="4397" y="2993"/>
              <a:ext cx="81" cy="319"/>
            </a:xfrm>
            <a:prstGeom prst="rect">
              <a:avLst/>
            </a:prstGeom>
            <a:gradFill rotWithShape="0">
              <a:gsLst>
                <a:gs pos="0">
                  <a:srgbClr val="003366"/>
                </a:gs>
                <a:gs pos="50000">
                  <a:srgbClr val="C3CFDB"/>
                </a:gs>
                <a:gs pos="100000">
                  <a:srgbClr val="003366"/>
                </a:gs>
              </a:gsLst>
              <a:lin ang="0" scaled="1"/>
            </a:gra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graphicFrame>
          <p:nvGraphicFramePr>
            <p:cNvPr id="14362" name="Object 135"/>
            <p:cNvGraphicFramePr>
              <a:graphicFrameLocks noChangeAspect="1"/>
            </p:cNvGraphicFramePr>
            <p:nvPr/>
          </p:nvGraphicFramePr>
          <p:xfrm>
            <a:off x="3621" y="1202"/>
            <a:ext cx="286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8305" name="Equation" r:id="rId15" imgW="177492" imgH="177492" progId="Equation.3">
                    <p:embed/>
                  </p:oleObj>
                </mc:Choice>
                <mc:Fallback>
                  <p:oleObj name="Equation" r:id="rId15" imgW="177492" imgH="177492" progId="Equation.3">
                    <p:embed/>
                    <p:pic>
                      <p:nvPicPr>
                        <p:cNvPr id="0" name="Object 1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21" y="1202"/>
                          <a:ext cx="286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63" name="Object 136"/>
            <p:cNvGraphicFramePr>
              <a:graphicFrameLocks noChangeAspect="1"/>
            </p:cNvGraphicFramePr>
            <p:nvPr/>
          </p:nvGraphicFramePr>
          <p:xfrm>
            <a:off x="4848" y="626"/>
            <a:ext cx="384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8306" name="Equation" r:id="rId17" imgW="152202" imgH="177569" progId="Equation.3">
                    <p:embed/>
                  </p:oleObj>
                </mc:Choice>
                <mc:Fallback>
                  <p:oleObj name="Equation" r:id="rId17" imgW="152202" imgH="177569" progId="Equation.3">
                    <p:embed/>
                    <p:pic>
                      <p:nvPicPr>
                        <p:cNvPr id="0" name="Object 1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8" y="626"/>
                          <a:ext cx="384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64" name="Object 137"/>
            <p:cNvGraphicFramePr>
              <a:graphicFrameLocks noChangeAspect="1"/>
            </p:cNvGraphicFramePr>
            <p:nvPr/>
          </p:nvGraphicFramePr>
          <p:xfrm>
            <a:off x="3101" y="3391"/>
            <a:ext cx="238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8307" name="Equation" r:id="rId19" imgW="126835" imgH="139518" progId="Equation.3">
                    <p:embed/>
                  </p:oleObj>
                </mc:Choice>
                <mc:Fallback>
                  <p:oleObj name="Equation" r:id="rId19" imgW="126835" imgH="139518" progId="Equation.3">
                    <p:embed/>
                    <p:pic>
                      <p:nvPicPr>
                        <p:cNvPr id="0" name="Object 1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1" y="3391"/>
                          <a:ext cx="238" cy="3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65" name="Oval 138"/>
            <p:cNvSpPr>
              <a:spLocks noChangeArrowheads="1"/>
            </p:cNvSpPr>
            <p:nvPr/>
          </p:nvSpPr>
          <p:spPr bwMode="auto">
            <a:xfrm rot="1952563">
              <a:off x="3020" y="3171"/>
              <a:ext cx="244" cy="192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14366" name="Rectangle 139"/>
            <p:cNvSpPr>
              <a:spLocks noChangeArrowheads="1"/>
            </p:cNvSpPr>
            <p:nvPr/>
          </p:nvSpPr>
          <p:spPr bwMode="auto">
            <a:xfrm>
              <a:off x="3050" y="3264"/>
              <a:ext cx="123" cy="14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14367" name="Line 140"/>
            <p:cNvSpPr>
              <a:spLocks noChangeShapeType="1"/>
            </p:cNvSpPr>
            <p:nvPr/>
          </p:nvSpPr>
          <p:spPr bwMode="auto">
            <a:xfrm flipH="1">
              <a:off x="3009" y="816"/>
              <a:ext cx="1836" cy="26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Dot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368" name="Freeform 141"/>
            <p:cNvSpPr>
              <a:spLocks/>
            </p:cNvSpPr>
            <p:nvPr/>
          </p:nvSpPr>
          <p:spPr bwMode="auto">
            <a:xfrm>
              <a:off x="3014" y="3165"/>
              <a:ext cx="98" cy="147"/>
            </a:xfrm>
            <a:custGeom>
              <a:avLst/>
              <a:gdLst>
                <a:gd name="T0" fmla="*/ 59 w 116"/>
                <a:gd name="T1" fmla="*/ 0 h 147"/>
                <a:gd name="T2" fmla="*/ 34 w 116"/>
                <a:gd name="T3" fmla="*/ 20 h 147"/>
                <a:gd name="T4" fmla="*/ 3 w 116"/>
                <a:gd name="T5" fmla="*/ 69 h 147"/>
                <a:gd name="T6" fmla="*/ 14 w 116"/>
                <a:gd name="T7" fmla="*/ 147 h 14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6" h="147">
                  <a:moveTo>
                    <a:pt x="116" y="0"/>
                  </a:moveTo>
                  <a:cubicBezTo>
                    <a:pt x="108" y="3"/>
                    <a:pt x="84" y="9"/>
                    <a:pt x="66" y="20"/>
                  </a:cubicBezTo>
                  <a:cubicBezTo>
                    <a:pt x="48" y="31"/>
                    <a:pt x="14" y="48"/>
                    <a:pt x="7" y="69"/>
                  </a:cubicBezTo>
                  <a:cubicBezTo>
                    <a:pt x="0" y="90"/>
                    <a:pt x="22" y="131"/>
                    <a:pt x="26" y="147"/>
                  </a:cubicBezTo>
                </a:path>
              </a:pathLst>
            </a:custGeom>
            <a:noFill/>
            <a:ln w="9525">
              <a:solidFill>
                <a:srgbClr val="CC0000"/>
              </a:solidFill>
              <a:round/>
              <a:headEnd type="none" w="med" len="med"/>
              <a:tailEnd type="triangle" w="lg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4371" name="Object 1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73224230"/>
                </p:ext>
              </p:extLst>
            </p:nvPr>
          </p:nvGraphicFramePr>
          <p:xfrm>
            <a:off x="4188" y="2956"/>
            <a:ext cx="168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8308" name="Equation" r:id="rId21" imgW="88707" imgH="164742" progId="Equation.3">
                    <p:embed/>
                  </p:oleObj>
                </mc:Choice>
                <mc:Fallback>
                  <p:oleObj name="Equation" r:id="rId21" imgW="88707" imgH="164742" progId="Equation.3">
                    <p:embed/>
                    <p:pic>
                      <p:nvPicPr>
                        <p:cNvPr id="0" name="Object 1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8" y="2956"/>
                          <a:ext cx="168" cy="3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72" name="Object 145"/>
            <p:cNvGraphicFramePr>
              <a:graphicFrameLocks noChangeAspect="1"/>
            </p:cNvGraphicFramePr>
            <p:nvPr/>
          </p:nvGraphicFramePr>
          <p:xfrm>
            <a:off x="5049" y="1152"/>
            <a:ext cx="245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8309" name="Equation" r:id="rId23" imgW="152334" imgH="190417" progId="Equation.3">
                    <p:embed/>
                  </p:oleObj>
                </mc:Choice>
                <mc:Fallback>
                  <p:oleObj name="Equation" r:id="rId23" imgW="152334" imgH="190417" progId="Equation.3">
                    <p:embed/>
                    <p:pic>
                      <p:nvPicPr>
                        <p:cNvPr id="0" name="Object 1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9" y="1152"/>
                          <a:ext cx="245" cy="35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73" name="Object 149"/>
            <p:cNvGraphicFramePr>
              <a:graphicFrameLocks noChangeAspect="1"/>
            </p:cNvGraphicFramePr>
            <p:nvPr/>
          </p:nvGraphicFramePr>
          <p:xfrm>
            <a:off x="4641" y="960"/>
            <a:ext cx="265" cy="4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8310" name="Equation" r:id="rId25" imgW="164885" imgH="215619" progId="Equation.3">
                    <p:embed/>
                  </p:oleObj>
                </mc:Choice>
                <mc:Fallback>
                  <p:oleObj name="Equation" r:id="rId25" imgW="164885" imgH="215619" progId="Equation.3">
                    <p:embed/>
                    <p:pic>
                      <p:nvPicPr>
                        <p:cNvPr id="0" name="Object 1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1" y="960"/>
                          <a:ext cx="265" cy="4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75" name="Line 151"/>
            <p:cNvSpPr>
              <a:spLocks noChangeShapeType="1"/>
            </p:cNvSpPr>
            <p:nvPr/>
          </p:nvSpPr>
          <p:spPr bwMode="auto">
            <a:xfrm flipV="1">
              <a:off x="3840" y="2496"/>
              <a:ext cx="0" cy="336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376" name="Line 152"/>
            <p:cNvSpPr>
              <a:spLocks noChangeShapeType="1"/>
            </p:cNvSpPr>
            <p:nvPr/>
          </p:nvSpPr>
          <p:spPr bwMode="auto">
            <a:xfrm flipV="1">
              <a:off x="3696" y="2784"/>
              <a:ext cx="0" cy="67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graphicFrame>
        <p:nvGraphicFramePr>
          <p:cNvPr id="85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245867"/>
              </p:ext>
            </p:extLst>
          </p:nvPr>
        </p:nvGraphicFramePr>
        <p:xfrm>
          <a:off x="5818585" y="3325802"/>
          <a:ext cx="291703" cy="311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311" name="Equation" r:id="rId27" imgW="152280" imgH="139680" progId="Equation.DSMT4">
                  <p:embed/>
                </p:oleObj>
              </mc:Choice>
              <mc:Fallback>
                <p:oleObj name="Equation" r:id="rId27" imgW="152280" imgH="139680" progId="Equation.DSMT4">
                  <p:embed/>
                  <p:pic>
                    <p:nvPicPr>
                      <p:cNvPr id="14362" name="Object 1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8585" y="3325802"/>
                        <a:ext cx="291703" cy="311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471763" y="547997"/>
            <a:ext cx="5744300" cy="1114889"/>
            <a:chOff x="746083" y="547997"/>
            <a:chExt cx="5744300" cy="1114889"/>
          </a:xfrm>
        </p:grpSpPr>
        <p:sp>
          <p:nvSpPr>
            <p:cNvPr id="14339" name="Text Box 2"/>
            <p:cNvSpPr txBox="1">
              <a:spLocks noChangeArrowheads="1"/>
            </p:cNvSpPr>
            <p:nvPr/>
          </p:nvSpPr>
          <p:spPr bwMode="auto">
            <a:xfrm>
              <a:off x="746083" y="555905"/>
              <a:ext cx="12001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400" b="1" smtClean="0">
                  <a:solidFill>
                    <a:srgbClr val="CC0000"/>
                  </a:solidFill>
                  <a:latin typeface="Times New Roman" pitchFamily="18" charset="0"/>
                </a:rPr>
                <a:t>解：</a:t>
              </a:r>
              <a:endParaRPr lang="zh-CN" altLang="en-US" sz="2400" b="1">
                <a:solidFill>
                  <a:srgbClr val="CC0000"/>
                </a:solidFill>
                <a:latin typeface="Times New Roman" pitchFamily="18" charset="0"/>
              </a:endParaRPr>
            </a:p>
          </p:txBody>
        </p:sp>
        <p:grpSp>
          <p:nvGrpSpPr>
            <p:cNvPr id="21588" name="Group 84"/>
            <p:cNvGrpSpPr>
              <a:grpSpLocks/>
            </p:cNvGrpSpPr>
            <p:nvPr/>
          </p:nvGrpSpPr>
          <p:grpSpPr bwMode="auto">
            <a:xfrm>
              <a:off x="1324228" y="547997"/>
              <a:ext cx="1828800" cy="461963"/>
              <a:chOff x="1072" y="611"/>
              <a:chExt cx="1536" cy="388"/>
            </a:xfrm>
          </p:grpSpPr>
          <p:sp>
            <p:nvSpPr>
              <p:cNvPr id="14419" name="Text Box 4"/>
              <p:cNvSpPr txBox="1">
                <a:spLocks noChangeArrowheads="1"/>
              </p:cNvSpPr>
              <p:nvPr/>
            </p:nvSpPr>
            <p:spPr bwMode="auto">
              <a:xfrm>
                <a:off x="1072" y="611"/>
                <a:ext cx="1536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400" b="1" dirty="0">
                    <a:solidFill>
                      <a:srgbClr val="1C1C1C"/>
                    </a:solidFill>
                    <a:latin typeface="Times New Roman" pitchFamily="18" charset="0"/>
                  </a:rPr>
                  <a:t>设            时</a:t>
                </a:r>
                <a:r>
                  <a:rPr lang="en-US" altLang="zh-CN" sz="2400" b="1" dirty="0">
                    <a:solidFill>
                      <a:srgbClr val="1C1C1C"/>
                    </a:solidFill>
                    <a:latin typeface="宋体" pitchFamily="2" charset="-122"/>
                  </a:rPr>
                  <a:t>,</a:t>
                </a:r>
              </a:p>
            </p:txBody>
          </p:sp>
          <p:graphicFrame>
            <p:nvGraphicFramePr>
              <p:cNvPr id="14420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5758843"/>
                  </p:ext>
                </p:extLst>
              </p:nvPr>
            </p:nvGraphicFramePr>
            <p:xfrm>
              <a:off x="1493" y="643"/>
              <a:ext cx="565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8312" name="Equation" r:id="rId29" imgW="317087" imgH="177569" progId="Equation.3">
                      <p:embed/>
                    </p:oleObj>
                  </mc:Choice>
                  <mc:Fallback>
                    <p:oleObj name="Equation" r:id="rId29" imgW="317087" imgH="177569" progId="Equation.3">
                      <p:embed/>
                      <p:pic>
                        <p:nvPicPr>
                          <p:cNvPr id="0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93" y="643"/>
                            <a:ext cx="565" cy="31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1657" name="Group 153"/>
            <p:cNvGrpSpPr>
              <a:grpSpLocks/>
            </p:cNvGrpSpPr>
            <p:nvPr/>
          </p:nvGrpSpPr>
          <p:grpSpPr bwMode="auto">
            <a:xfrm>
              <a:off x="3110198" y="552387"/>
              <a:ext cx="3380185" cy="476250"/>
              <a:chOff x="398" y="1040"/>
              <a:chExt cx="2839" cy="400"/>
            </a:xfrm>
          </p:grpSpPr>
          <p:graphicFrame>
            <p:nvGraphicFramePr>
              <p:cNvPr id="14415" name="Object 7"/>
              <p:cNvGraphicFramePr>
                <a:graphicFrameLocks noChangeAspect="1"/>
              </p:cNvGraphicFramePr>
              <p:nvPr/>
            </p:nvGraphicFramePr>
            <p:xfrm>
              <a:off x="939" y="1040"/>
              <a:ext cx="329" cy="3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8313" name="Equation" r:id="rId31" imgW="152334" imgH="190417" progId="Equation.3">
                      <p:embed/>
                    </p:oleObj>
                  </mc:Choice>
                  <mc:Fallback>
                    <p:oleObj name="Equation" r:id="rId31" imgW="152334" imgH="190417" progId="Equation.3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39" y="1040"/>
                            <a:ext cx="329" cy="35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416" name="Object 8"/>
              <p:cNvGraphicFramePr>
                <a:graphicFrameLocks noChangeAspect="1"/>
              </p:cNvGraphicFramePr>
              <p:nvPr/>
            </p:nvGraphicFramePr>
            <p:xfrm>
              <a:off x="398" y="1040"/>
              <a:ext cx="289" cy="3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8314" name="Equation" r:id="rId33" imgW="164885" imgH="215619" progId="Equation.3">
                      <p:embed/>
                    </p:oleObj>
                  </mc:Choice>
                  <mc:Fallback>
                    <p:oleObj name="Equation" r:id="rId33" imgW="164885" imgH="215619" progId="Equation.3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8" y="1040"/>
                            <a:ext cx="289" cy="34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417" name="Text Box 9"/>
              <p:cNvSpPr txBox="1">
                <a:spLocks noChangeArrowheads="1"/>
              </p:cNvSpPr>
              <p:nvPr/>
            </p:nvSpPr>
            <p:spPr bwMode="auto">
              <a:xfrm>
                <a:off x="632" y="1052"/>
                <a:ext cx="2605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400" b="1" dirty="0">
                    <a:solidFill>
                      <a:srgbClr val="1C1C1C"/>
                    </a:solidFill>
                    <a:latin typeface="Times New Roman" pitchFamily="18" charset="0"/>
                  </a:rPr>
                  <a:t>与   </a:t>
                </a:r>
                <a:r>
                  <a:rPr lang="zh-CN" altLang="en-US" sz="2100" b="1" dirty="0">
                    <a:solidFill>
                      <a:srgbClr val="1C1C1C"/>
                    </a:solidFill>
                    <a:latin typeface="Times New Roman" pitchFamily="18" charset="0"/>
                  </a:rPr>
                  <a:t>   </a:t>
                </a:r>
                <a:r>
                  <a:rPr lang="zh-CN" altLang="en-US" sz="2400" b="1">
                    <a:solidFill>
                      <a:srgbClr val="1C1C1C"/>
                    </a:solidFill>
                    <a:latin typeface="Times New Roman" pitchFamily="18" charset="0"/>
                  </a:rPr>
                  <a:t>同</a:t>
                </a:r>
                <a:r>
                  <a:rPr lang="zh-CN" altLang="en-US" sz="2400" b="1" smtClean="0">
                    <a:solidFill>
                      <a:srgbClr val="1C1C1C"/>
                    </a:solidFill>
                    <a:latin typeface="Times New Roman" pitchFamily="18" charset="0"/>
                  </a:rPr>
                  <a:t>向</a:t>
                </a:r>
                <a:endParaRPr lang="zh-CN" altLang="en-US" sz="2400" b="1" dirty="0">
                  <a:solidFill>
                    <a:srgbClr val="1C1C1C"/>
                  </a:solidFill>
                  <a:latin typeface="Times New Roman" pitchFamily="18" charset="0"/>
                </a:endParaRPr>
              </a:p>
            </p:txBody>
          </p:sp>
        </p:grpSp>
        <p:graphicFrame>
          <p:nvGraphicFramePr>
            <p:cNvPr id="90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68276266"/>
                </p:ext>
              </p:extLst>
            </p:nvPr>
          </p:nvGraphicFramePr>
          <p:xfrm>
            <a:off x="1779642" y="1295881"/>
            <a:ext cx="917972" cy="3500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8315" name="Equation" r:id="rId35" imgW="431425" imgH="177646" progId="Equation.3">
                    <p:embed/>
                  </p:oleObj>
                </mc:Choice>
                <mc:Fallback>
                  <p:oleObj name="Equation" r:id="rId35" imgW="431425" imgH="177646" progId="Equation.3">
                    <p:embed/>
                    <p:pic>
                      <p:nvPicPr>
                        <p:cNvPr id="14418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9642" y="1295881"/>
                          <a:ext cx="917972" cy="3500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1" name="Text Box 9"/>
            <p:cNvSpPr txBox="1">
              <a:spLocks noChangeArrowheads="1"/>
            </p:cNvSpPr>
            <p:nvPr/>
          </p:nvSpPr>
          <p:spPr bwMode="auto">
            <a:xfrm>
              <a:off x="1297500" y="1200923"/>
              <a:ext cx="3101579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400" b="1" smtClean="0">
                  <a:solidFill>
                    <a:srgbClr val="1C1C1C"/>
                  </a:solidFill>
                  <a:latin typeface="Times New Roman" pitchFamily="18" charset="0"/>
                </a:rPr>
                <a:t>则</a:t>
              </a:r>
              <a:endParaRPr lang="zh-CN" altLang="en-US" sz="2400" b="1" dirty="0">
                <a:solidFill>
                  <a:srgbClr val="1C1C1C"/>
                </a:solidFill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1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E2731BC-69FE-4776-9CC7-5432A8AD931E}" type="slidenum">
              <a:rPr lang="en-US" altLang="zh-CN"/>
              <a:pPr/>
              <a:t>16</a:t>
            </a:fld>
            <a:endParaRPr lang="en-US" altLang="zh-CN"/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1803257" y="951570"/>
          <a:ext cx="1657350" cy="43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458" name="Equation" r:id="rId3" imgW="812447" imgH="215806" progId="Equation.3">
                  <p:embed/>
                </p:oleObj>
              </mc:Choice>
              <mc:Fallback>
                <p:oleObj name="Equation" r:id="rId3" imgW="812447" imgH="215806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3257" y="951570"/>
                        <a:ext cx="1657350" cy="4369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3"/>
          <p:cNvGraphicFramePr>
            <a:graphicFrameLocks noChangeAspect="1"/>
          </p:cNvGraphicFramePr>
          <p:nvPr/>
        </p:nvGraphicFramePr>
        <p:xfrm>
          <a:off x="1803258" y="1694152"/>
          <a:ext cx="1607344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459" name="Equation" r:id="rId5" imgW="799920" imgH="393480" progId="Equation.DSMT4">
                  <p:embed/>
                </p:oleObj>
              </mc:Choice>
              <mc:Fallback>
                <p:oleObj name="Equation" r:id="rId5" imgW="799920" imgH="393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3258" y="1694152"/>
                        <a:ext cx="1607344" cy="785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2073287" y="3543859"/>
            <a:ext cx="1770459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CC0000"/>
                </a:solidFill>
                <a:latin typeface="Times New Roman" pitchFamily="18" charset="0"/>
              </a:rPr>
              <a:t>交流电</a:t>
            </a:r>
            <a:endParaRPr lang="zh-CN" altLang="en-US" sz="2400" b="1" dirty="0">
              <a:latin typeface="Times New Roman" pitchFamily="18" charset="0"/>
            </a:endParaRPr>
          </a:p>
        </p:txBody>
      </p:sp>
      <p:graphicFrame>
        <p:nvGraphicFramePr>
          <p:cNvPr id="72" name="Object 3"/>
          <p:cNvGraphicFramePr>
            <a:graphicFrameLocks noChangeAspect="1"/>
          </p:cNvGraphicFramePr>
          <p:nvPr/>
        </p:nvGraphicFramePr>
        <p:xfrm>
          <a:off x="1965275" y="2762622"/>
          <a:ext cx="14287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460" name="Equation" r:id="rId7" imgW="711000" imgH="228600" progId="Equation.DSMT4">
                  <p:embed/>
                </p:oleObj>
              </mc:Choice>
              <mc:Fallback>
                <p:oleObj name="Equation" r:id="rId7" imgW="711000" imgH="228600" progId="Equation.DSMT4">
                  <p:embed/>
                  <p:pic>
                    <p:nvPicPr>
                      <p:cNvPr id="0" name="Picture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5275" y="2762622"/>
                        <a:ext cx="142875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3" name="Group 154"/>
          <p:cNvGrpSpPr>
            <a:grpSpLocks/>
          </p:cNvGrpSpPr>
          <p:nvPr/>
        </p:nvGrpSpPr>
        <p:grpSpPr bwMode="auto">
          <a:xfrm>
            <a:off x="6439086" y="1543050"/>
            <a:ext cx="922735" cy="571500"/>
            <a:chOff x="4152" y="1296"/>
            <a:chExt cx="775" cy="480"/>
          </a:xfrm>
        </p:grpSpPr>
        <p:sp>
          <p:nvSpPr>
            <p:cNvPr id="74" name="Line 146"/>
            <p:cNvSpPr>
              <a:spLocks noChangeShapeType="1"/>
            </p:cNvSpPr>
            <p:nvPr/>
          </p:nvSpPr>
          <p:spPr bwMode="auto">
            <a:xfrm flipV="1">
              <a:off x="4152" y="1296"/>
              <a:ext cx="775" cy="4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5" name="Freeform 147"/>
            <p:cNvSpPr>
              <a:spLocks/>
            </p:cNvSpPr>
            <p:nvPr/>
          </p:nvSpPr>
          <p:spPr bwMode="auto">
            <a:xfrm>
              <a:off x="4432" y="1602"/>
              <a:ext cx="49" cy="144"/>
            </a:xfrm>
            <a:custGeom>
              <a:avLst/>
              <a:gdLst>
                <a:gd name="T0" fmla="*/ 0 w 57"/>
                <a:gd name="T1" fmla="*/ 0 h 144"/>
                <a:gd name="T2" fmla="*/ 20 w 57"/>
                <a:gd name="T3" fmla="*/ 36 h 144"/>
                <a:gd name="T4" fmla="*/ 29 w 57"/>
                <a:gd name="T5" fmla="*/ 78 h 144"/>
                <a:gd name="T6" fmla="*/ 29 w 57"/>
                <a:gd name="T7" fmla="*/ 144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" h="144">
                  <a:moveTo>
                    <a:pt x="0" y="0"/>
                  </a:moveTo>
                  <a:cubicBezTo>
                    <a:pt x="6" y="6"/>
                    <a:pt x="27" y="23"/>
                    <a:pt x="36" y="36"/>
                  </a:cubicBezTo>
                  <a:cubicBezTo>
                    <a:pt x="45" y="49"/>
                    <a:pt x="51" y="60"/>
                    <a:pt x="54" y="78"/>
                  </a:cubicBezTo>
                  <a:cubicBezTo>
                    <a:pt x="57" y="96"/>
                    <a:pt x="54" y="130"/>
                    <a:pt x="54" y="144"/>
                  </a:cubicBezTo>
                </a:path>
              </a:pathLst>
            </a:custGeom>
            <a:noFill/>
            <a:ln w="28575" cmpd="sng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76" name="Object 148"/>
            <p:cNvGraphicFramePr>
              <a:graphicFrameLocks noChangeAspect="1"/>
            </p:cNvGraphicFramePr>
            <p:nvPr/>
          </p:nvGraphicFramePr>
          <p:xfrm>
            <a:off x="4478" y="1490"/>
            <a:ext cx="175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461" name="Equation" r:id="rId9" imgW="126725" imgH="177415" progId="Equation.3">
                    <p:embed/>
                  </p:oleObj>
                </mc:Choice>
                <mc:Fallback>
                  <p:oleObj name="Equation" r:id="rId9" imgW="126725" imgH="177415" progId="Equation.3">
                    <p:embed/>
                    <p:pic>
                      <p:nvPicPr>
                        <p:cNvPr id="0" name="Object 1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78" y="1490"/>
                          <a:ext cx="175" cy="28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7" name="Group 155"/>
          <p:cNvGrpSpPr>
            <a:grpSpLocks/>
          </p:cNvGrpSpPr>
          <p:nvPr/>
        </p:nvGrpSpPr>
        <p:grpSpPr bwMode="auto">
          <a:xfrm>
            <a:off x="5049626" y="745331"/>
            <a:ext cx="2720578" cy="3655219"/>
            <a:chOff x="3009" y="626"/>
            <a:chExt cx="2285" cy="3070"/>
          </a:xfrm>
        </p:grpSpPr>
        <p:graphicFrame>
          <p:nvGraphicFramePr>
            <p:cNvPr id="78" name="Object 90"/>
            <p:cNvGraphicFramePr>
              <a:graphicFrameLocks noChangeAspect="1"/>
            </p:cNvGraphicFramePr>
            <p:nvPr/>
          </p:nvGraphicFramePr>
          <p:xfrm>
            <a:off x="4512" y="2976"/>
            <a:ext cx="336" cy="3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462" name="Equation" r:id="rId11" imgW="152268" imgH="164957" progId="Equation.3">
                    <p:embed/>
                  </p:oleObj>
                </mc:Choice>
                <mc:Fallback>
                  <p:oleObj name="Equation" r:id="rId11" imgW="152268" imgH="164957" progId="Equation.3">
                    <p:embed/>
                    <p:pic>
                      <p:nvPicPr>
                        <p:cNvPr id="0" name="Object 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2976"/>
                          <a:ext cx="336" cy="3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9" name="Group 91"/>
            <p:cNvGrpSpPr>
              <a:grpSpLocks/>
            </p:cNvGrpSpPr>
            <p:nvPr/>
          </p:nvGrpSpPr>
          <p:grpSpPr bwMode="auto">
            <a:xfrm>
              <a:off x="3377" y="960"/>
              <a:ext cx="1713" cy="1319"/>
              <a:chOff x="1296" y="1152"/>
              <a:chExt cx="2592" cy="1536"/>
            </a:xfrm>
          </p:grpSpPr>
          <p:sp>
            <p:nvSpPr>
              <p:cNvPr id="132" name="Line 92"/>
              <p:cNvSpPr>
                <a:spLocks noChangeShapeType="1"/>
              </p:cNvSpPr>
              <p:nvPr/>
            </p:nvSpPr>
            <p:spPr bwMode="auto">
              <a:xfrm>
                <a:off x="1296" y="1152"/>
                <a:ext cx="2592" cy="0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33" name="Line 93"/>
              <p:cNvSpPr>
                <a:spLocks noChangeShapeType="1"/>
              </p:cNvSpPr>
              <p:nvPr/>
            </p:nvSpPr>
            <p:spPr bwMode="auto">
              <a:xfrm>
                <a:off x="1296" y="1459"/>
                <a:ext cx="2592" cy="0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34" name="Line 94"/>
              <p:cNvSpPr>
                <a:spLocks noChangeShapeType="1"/>
              </p:cNvSpPr>
              <p:nvPr/>
            </p:nvSpPr>
            <p:spPr bwMode="auto">
              <a:xfrm>
                <a:off x="1296" y="1766"/>
                <a:ext cx="2592" cy="0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35" name="Line 95"/>
              <p:cNvSpPr>
                <a:spLocks noChangeShapeType="1"/>
              </p:cNvSpPr>
              <p:nvPr/>
            </p:nvSpPr>
            <p:spPr bwMode="auto">
              <a:xfrm>
                <a:off x="1296" y="2074"/>
                <a:ext cx="2592" cy="0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36" name="Line 96"/>
              <p:cNvSpPr>
                <a:spLocks noChangeShapeType="1"/>
              </p:cNvSpPr>
              <p:nvPr/>
            </p:nvSpPr>
            <p:spPr bwMode="auto">
              <a:xfrm>
                <a:off x="1296" y="2381"/>
                <a:ext cx="2592" cy="0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37" name="Line 97"/>
              <p:cNvSpPr>
                <a:spLocks noChangeShapeType="1"/>
              </p:cNvSpPr>
              <p:nvPr/>
            </p:nvSpPr>
            <p:spPr bwMode="auto">
              <a:xfrm>
                <a:off x="1296" y="2688"/>
                <a:ext cx="2592" cy="0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80" name="Line 98"/>
            <p:cNvSpPr>
              <a:spLocks noChangeShapeType="1"/>
            </p:cNvSpPr>
            <p:nvPr/>
          </p:nvSpPr>
          <p:spPr bwMode="auto">
            <a:xfrm>
              <a:off x="4233" y="960"/>
              <a:ext cx="123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1" name="Line 99"/>
            <p:cNvSpPr>
              <a:spLocks noChangeShapeType="1"/>
            </p:cNvSpPr>
            <p:nvPr/>
          </p:nvSpPr>
          <p:spPr bwMode="auto">
            <a:xfrm>
              <a:off x="3866" y="1488"/>
              <a:ext cx="123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" name="Rectangle 100"/>
            <p:cNvSpPr>
              <a:spLocks noChangeArrowheads="1"/>
            </p:cNvSpPr>
            <p:nvPr/>
          </p:nvSpPr>
          <p:spPr bwMode="auto">
            <a:xfrm>
              <a:off x="4070" y="1200"/>
              <a:ext cx="82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83" name="Rectangle 101"/>
            <p:cNvSpPr>
              <a:spLocks noChangeArrowheads="1"/>
            </p:cNvSpPr>
            <p:nvPr/>
          </p:nvSpPr>
          <p:spPr bwMode="auto">
            <a:xfrm>
              <a:off x="3703" y="1728"/>
              <a:ext cx="82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84" name="Rectangle 102"/>
            <p:cNvSpPr>
              <a:spLocks noChangeArrowheads="1"/>
            </p:cNvSpPr>
            <p:nvPr/>
          </p:nvSpPr>
          <p:spPr bwMode="auto">
            <a:xfrm>
              <a:off x="3744" y="1968"/>
              <a:ext cx="122" cy="9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85" name="Rectangle 103"/>
            <p:cNvSpPr>
              <a:spLocks noChangeArrowheads="1"/>
            </p:cNvSpPr>
            <p:nvPr/>
          </p:nvSpPr>
          <p:spPr bwMode="auto">
            <a:xfrm>
              <a:off x="3377" y="2208"/>
              <a:ext cx="571" cy="9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grpSp>
          <p:nvGrpSpPr>
            <p:cNvPr id="86" name="Group 104"/>
            <p:cNvGrpSpPr>
              <a:grpSpLocks/>
            </p:cNvGrpSpPr>
            <p:nvPr/>
          </p:nvGrpSpPr>
          <p:grpSpPr bwMode="auto">
            <a:xfrm rot="-456532">
              <a:off x="3173" y="960"/>
              <a:ext cx="1711" cy="1872"/>
              <a:chOff x="1330" y="1056"/>
              <a:chExt cx="2174" cy="2180"/>
            </a:xfrm>
          </p:grpSpPr>
          <p:sp>
            <p:nvSpPr>
              <p:cNvPr id="107" name="Line 105"/>
              <p:cNvSpPr>
                <a:spLocks noChangeShapeType="1"/>
              </p:cNvSpPr>
              <p:nvPr/>
            </p:nvSpPr>
            <p:spPr bwMode="auto">
              <a:xfrm flipV="1">
                <a:off x="1776" y="2440"/>
                <a:ext cx="621" cy="6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108" name="Group 106"/>
              <p:cNvGrpSpPr>
                <a:grpSpLocks/>
              </p:cNvGrpSpPr>
              <p:nvPr/>
            </p:nvGrpSpPr>
            <p:grpSpPr bwMode="auto">
              <a:xfrm>
                <a:off x="1330" y="2544"/>
                <a:ext cx="830" cy="692"/>
                <a:chOff x="1167" y="2208"/>
                <a:chExt cx="753" cy="599"/>
              </a:xfrm>
            </p:grpSpPr>
            <p:grpSp>
              <p:nvGrpSpPr>
                <p:cNvPr id="123" name="Group 107"/>
                <p:cNvGrpSpPr>
                  <a:grpSpLocks/>
                </p:cNvGrpSpPr>
                <p:nvPr/>
              </p:nvGrpSpPr>
              <p:grpSpPr bwMode="auto">
                <a:xfrm rot="2516868">
                  <a:off x="1440" y="2208"/>
                  <a:ext cx="480" cy="288"/>
                  <a:chOff x="1200" y="2688"/>
                  <a:chExt cx="432" cy="240"/>
                </a:xfrm>
              </p:grpSpPr>
              <p:sp>
                <p:nvSpPr>
                  <p:cNvPr id="128" name="Oval 108"/>
                  <p:cNvSpPr>
                    <a:spLocks noChangeArrowheads="1"/>
                  </p:cNvSpPr>
                  <p:nvPr/>
                </p:nvSpPr>
                <p:spPr bwMode="auto">
                  <a:xfrm>
                    <a:off x="1200" y="2688"/>
                    <a:ext cx="432" cy="160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29" name="Freeform 109"/>
                  <p:cNvSpPr>
                    <a:spLocks/>
                  </p:cNvSpPr>
                  <p:nvPr/>
                </p:nvSpPr>
                <p:spPr bwMode="auto">
                  <a:xfrm>
                    <a:off x="1207" y="2741"/>
                    <a:ext cx="425" cy="80"/>
                  </a:xfrm>
                  <a:custGeom>
                    <a:avLst/>
                    <a:gdLst>
                      <a:gd name="T0" fmla="*/ 0 w 614"/>
                      <a:gd name="T1" fmla="*/ 13 h 144"/>
                      <a:gd name="T2" fmla="*/ 11 w 614"/>
                      <a:gd name="T3" fmla="*/ 6 h 144"/>
                      <a:gd name="T4" fmla="*/ 66 w 614"/>
                      <a:gd name="T5" fmla="*/ 0 h 144"/>
                      <a:gd name="T6" fmla="*/ 123 w 614"/>
                      <a:gd name="T7" fmla="*/ 6 h 144"/>
                      <a:gd name="T8" fmla="*/ 141 w 614"/>
                      <a:gd name="T9" fmla="*/ 13 h 14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14" h="144">
                        <a:moveTo>
                          <a:pt x="0" y="134"/>
                        </a:moveTo>
                        <a:cubicBezTo>
                          <a:pt x="8" y="122"/>
                          <a:pt x="0" y="80"/>
                          <a:pt x="48" y="58"/>
                        </a:cubicBezTo>
                        <a:cubicBezTo>
                          <a:pt x="96" y="36"/>
                          <a:pt x="207" y="0"/>
                          <a:pt x="288" y="0"/>
                        </a:cubicBezTo>
                        <a:cubicBezTo>
                          <a:pt x="369" y="0"/>
                          <a:pt x="483" y="34"/>
                          <a:pt x="537" y="58"/>
                        </a:cubicBezTo>
                        <a:cubicBezTo>
                          <a:pt x="591" y="82"/>
                          <a:pt x="598" y="126"/>
                          <a:pt x="614" y="144"/>
                        </a:cubicBezTo>
                      </a:path>
                    </a:pathLst>
                  </a:custGeom>
                  <a:noFill/>
                  <a:ln w="2857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Oval 110"/>
                  <p:cNvSpPr>
                    <a:spLocks noChangeArrowheads="1"/>
                  </p:cNvSpPr>
                  <p:nvPr/>
                </p:nvSpPr>
                <p:spPr bwMode="auto">
                  <a:xfrm>
                    <a:off x="1200" y="2768"/>
                    <a:ext cx="432" cy="160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31" name="Freeform 111"/>
                  <p:cNvSpPr>
                    <a:spLocks/>
                  </p:cNvSpPr>
                  <p:nvPr/>
                </p:nvSpPr>
                <p:spPr bwMode="auto">
                  <a:xfrm>
                    <a:off x="1207" y="2715"/>
                    <a:ext cx="425" cy="80"/>
                  </a:xfrm>
                  <a:custGeom>
                    <a:avLst/>
                    <a:gdLst>
                      <a:gd name="T0" fmla="*/ 0 w 614"/>
                      <a:gd name="T1" fmla="*/ 13 h 144"/>
                      <a:gd name="T2" fmla="*/ 11 w 614"/>
                      <a:gd name="T3" fmla="*/ 6 h 144"/>
                      <a:gd name="T4" fmla="*/ 66 w 614"/>
                      <a:gd name="T5" fmla="*/ 0 h 144"/>
                      <a:gd name="T6" fmla="*/ 123 w 614"/>
                      <a:gd name="T7" fmla="*/ 6 h 144"/>
                      <a:gd name="T8" fmla="*/ 141 w 614"/>
                      <a:gd name="T9" fmla="*/ 13 h 14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14" h="144">
                        <a:moveTo>
                          <a:pt x="0" y="134"/>
                        </a:moveTo>
                        <a:cubicBezTo>
                          <a:pt x="8" y="122"/>
                          <a:pt x="0" y="80"/>
                          <a:pt x="48" y="58"/>
                        </a:cubicBezTo>
                        <a:cubicBezTo>
                          <a:pt x="96" y="36"/>
                          <a:pt x="207" y="0"/>
                          <a:pt x="288" y="0"/>
                        </a:cubicBezTo>
                        <a:cubicBezTo>
                          <a:pt x="369" y="0"/>
                          <a:pt x="483" y="34"/>
                          <a:pt x="537" y="58"/>
                        </a:cubicBezTo>
                        <a:cubicBezTo>
                          <a:pt x="591" y="82"/>
                          <a:pt x="598" y="126"/>
                          <a:pt x="614" y="144"/>
                        </a:cubicBezTo>
                      </a:path>
                    </a:pathLst>
                  </a:custGeom>
                  <a:noFill/>
                  <a:ln w="2857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24" name="Oval 112"/>
                <p:cNvSpPr>
                  <a:spLocks noChangeArrowheads="1"/>
                </p:cNvSpPr>
                <p:nvPr/>
              </p:nvSpPr>
              <p:spPr bwMode="auto">
                <a:xfrm rot="2516868">
                  <a:off x="1232" y="2544"/>
                  <a:ext cx="480" cy="192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25" name="Freeform 113"/>
                <p:cNvSpPr>
                  <a:spLocks/>
                </p:cNvSpPr>
                <p:nvPr/>
              </p:nvSpPr>
              <p:spPr bwMode="auto">
                <a:xfrm rot="2516868">
                  <a:off x="1228" y="2606"/>
                  <a:ext cx="472" cy="96"/>
                </a:xfrm>
                <a:custGeom>
                  <a:avLst/>
                  <a:gdLst>
                    <a:gd name="T0" fmla="*/ 0 w 614"/>
                    <a:gd name="T1" fmla="*/ 26 h 144"/>
                    <a:gd name="T2" fmla="*/ 17 w 614"/>
                    <a:gd name="T3" fmla="*/ 11 h 144"/>
                    <a:gd name="T4" fmla="*/ 101 w 614"/>
                    <a:gd name="T5" fmla="*/ 0 h 144"/>
                    <a:gd name="T6" fmla="*/ 188 w 614"/>
                    <a:gd name="T7" fmla="*/ 11 h 144"/>
                    <a:gd name="T8" fmla="*/ 214 w 614"/>
                    <a:gd name="T9" fmla="*/ 29 h 1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14" h="144">
                      <a:moveTo>
                        <a:pt x="0" y="134"/>
                      </a:moveTo>
                      <a:cubicBezTo>
                        <a:pt x="8" y="122"/>
                        <a:pt x="0" y="80"/>
                        <a:pt x="48" y="58"/>
                      </a:cubicBezTo>
                      <a:cubicBezTo>
                        <a:pt x="96" y="36"/>
                        <a:pt x="207" y="0"/>
                        <a:pt x="288" y="0"/>
                      </a:cubicBezTo>
                      <a:cubicBezTo>
                        <a:pt x="369" y="0"/>
                        <a:pt x="483" y="34"/>
                        <a:pt x="537" y="58"/>
                      </a:cubicBezTo>
                      <a:cubicBezTo>
                        <a:pt x="591" y="82"/>
                        <a:pt x="598" y="126"/>
                        <a:pt x="614" y="144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26" name="Oval 114"/>
                <p:cNvSpPr>
                  <a:spLocks noChangeArrowheads="1"/>
                </p:cNvSpPr>
                <p:nvPr/>
              </p:nvSpPr>
              <p:spPr bwMode="auto">
                <a:xfrm rot="2516868">
                  <a:off x="1167" y="2615"/>
                  <a:ext cx="480" cy="192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27" name="Freeform 115"/>
                <p:cNvSpPr>
                  <a:spLocks/>
                </p:cNvSpPr>
                <p:nvPr/>
              </p:nvSpPr>
              <p:spPr bwMode="auto">
                <a:xfrm rot="2516868">
                  <a:off x="1249" y="2583"/>
                  <a:ext cx="472" cy="96"/>
                </a:xfrm>
                <a:custGeom>
                  <a:avLst/>
                  <a:gdLst>
                    <a:gd name="T0" fmla="*/ 0 w 614"/>
                    <a:gd name="T1" fmla="*/ 26 h 144"/>
                    <a:gd name="T2" fmla="*/ 17 w 614"/>
                    <a:gd name="T3" fmla="*/ 11 h 144"/>
                    <a:gd name="T4" fmla="*/ 101 w 614"/>
                    <a:gd name="T5" fmla="*/ 0 h 144"/>
                    <a:gd name="T6" fmla="*/ 188 w 614"/>
                    <a:gd name="T7" fmla="*/ 11 h 144"/>
                    <a:gd name="T8" fmla="*/ 214 w 614"/>
                    <a:gd name="T9" fmla="*/ 29 h 1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14" h="144">
                      <a:moveTo>
                        <a:pt x="0" y="134"/>
                      </a:moveTo>
                      <a:cubicBezTo>
                        <a:pt x="8" y="122"/>
                        <a:pt x="0" y="80"/>
                        <a:pt x="48" y="58"/>
                      </a:cubicBezTo>
                      <a:cubicBezTo>
                        <a:pt x="96" y="36"/>
                        <a:pt x="207" y="0"/>
                        <a:pt x="288" y="0"/>
                      </a:cubicBezTo>
                      <a:cubicBezTo>
                        <a:pt x="369" y="0"/>
                        <a:pt x="483" y="34"/>
                        <a:pt x="537" y="58"/>
                      </a:cubicBezTo>
                      <a:cubicBezTo>
                        <a:pt x="591" y="82"/>
                        <a:pt x="598" y="126"/>
                        <a:pt x="614" y="144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109" name="Line 116"/>
              <p:cNvSpPr>
                <a:spLocks noChangeShapeType="1"/>
              </p:cNvSpPr>
              <p:nvPr/>
            </p:nvSpPr>
            <p:spPr bwMode="auto">
              <a:xfrm>
                <a:off x="2397" y="2440"/>
                <a:ext cx="208" cy="34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0" name="Line 117"/>
              <p:cNvSpPr>
                <a:spLocks noChangeShapeType="1"/>
              </p:cNvSpPr>
              <p:nvPr/>
            </p:nvSpPr>
            <p:spPr bwMode="auto">
              <a:xfrm flipV="1">
                <a:off x="2605" y="1886"/>
                <a:ext cx="899" cy="9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1" name="Line 118"/>
              <p:cNvSpPr>
                <a:spLocks noChangeShapeType="1"/>
              </p:cNvSpPr>
              <p:nvPr/>
            </p:nvSpPr>
            <p:spPr bwMode="auto">
              <a:xfrm flipH="1" flipV="1">
                <a:off x="3020" y="1056"/>
                <a:ext cx="484" cy="83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2" name="Line 119"/>
              <p:cNvSpPr>
                <a:spLocks noChangeShapeType="1"/>
              </p:cNvSpPr>
              <p:nvPr/>
            </p:nvSpPr>
            <p:spPr bwMode="auto">
              <a:xfrm flipV="1">
                <a:off x="2051" y="1056"/>
                <a:ext cx="969" cy="96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3" name="Line 120"/>
              <p:cNvSpPr>
                <a:spLocks noChangeShapeType="1"/>
              </p:cNvSpPr>
              <p:nvPr/>
            </p:nvSpPr>
            <p:spPr bwMode="auto">
              <a:xfrm flipH="1" flipV="1">
                <a:off x="2051" y="2025"/>
                <a:ext cx="485" cy="76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4" name="Line 121"/>
              <p:cNvSpPr>
                <a:spLocks noChangeShapeType="1"/>
              </p:cNvSpPr>
              <p:nvPr/>
            </p:nvSpPr>
            <p:spPr bwMode="auto">
              <a:xfrm flipV="1">
                <a:off x="2536" y="1886"/>
                <a:ext cx="899" cy="9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5" name="Line 122"/>
              <p:cNvSpPr>
                <a:spLocks noChangeShapeType="1"/>
              </p:cNvSpPr>
              <p:nvPr/>
            </p:nvSpPr>
            <p:spPr bwMode="auto">
              <a:xfrm flipH="1" flipV="1">
                <a:off x="2951" y="1056"/>
                <a:ext cx="484" cy="83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6" name="Line 123"/>
              <p:cNvSpPr>
                <a:spLocks noChangeShapeType="1"/>
              </p:cNvSpPr>
              <p:nvPr/>
            </p:nvSpPr>
            <p:spPr bwMode="auto">
              <a:xfrm flipV="1">
                <a:off x="1982" y="1056"/>
                <a:ext cx="969" cy="96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7" name="Line 124"/>
              <p:cNvSpPr>
                <a:spLocks noChangeShapeType="1"/>
              </p:cNvSpPr>
              <p:nvPr/>
            </p:nvSpPr>
            <p:spPr bwMode="auto">
              <a:xfrm flipH="1" flipV="1">
                <a:off x="1982" y="2025"/>
                <a:ext cx="484" cy="76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8" name="Line 125"/>
              <p:cNvSpPr>
                <a:spLocks noChangeShapeType="1"/>
              </p:cNvSpPr>
              <p:nvPr/>
            </p:nvSpPr>
            <p:spPr bwMode="auto">
              <a:xfrm flipV="1">
                <a:off x="2466" y="1886"/>
                <a:ext cx="900" cy="9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9" name="Line 126"/>
              <p:cNvSpPr>
                <a:spLocks noChangeShapeType="1"/>
              </p:cNvSpPr>
              <p:nvPr/>
            </p:nvSpPr>
            <p:spPr bwMode="auto">
              <a:xfrm flipH="1" flipV="1">
                <a:off x="2881" y="1056"/>
                <a:ext cx="485" cy="83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20" name="Line 127"/>
              <p:cNvSpPr>
                <a:spLocks noChangeShapeType="1"/>
              </p:cNvSpPr>
              <p:nvPr/>
            </p:nvSpPr>
            <p:spPr bwMode="auto">
              <a:xfrm flipV="1">
                <a:off x="1913" y="1056"/>
                <a:ext cx="968" cy="96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21" name="Line 128"/>
              <p:cNvSpPr>
                <a:spLocks noChangeShapeType="1"/>
              </p:cNvSpPr>
              <p:nvPr/>
            </p:nvSpPr>
            <p:spPr bwMode="auto">
              <a:xfrm>
                <a:off x="1913" y="2025"/>
                <a:ext cx="207" cy="34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22" name="Line 129"/>
              <p:cNvSpPr>
                <a:spLocks noChangeShapeType="1"/>
              </p:cNvSpPr>
              <p:nvPr/>
            </p:nvSpPr>
            <p:spPr bwMode="auto">
              <a:xfrm flipV="1">
                <a:off x="1920" y="2371"/>
                <a:ext cx="200" cy="17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87" name="Line 130"/>
            <p:cNvSpPr>
              <a:spLocks noChangeShapeType="1"/>
            </p:cNvSpPr>
            <p:nvPr/>
          </p:nvSpPr>
          <p:spPr bwMode="auto">
            <a:xfrm flipV="1">
              <a:off x="3840" y="2830"/>
              <a:ext cx="609" cy="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8" name="Line 131"/>
            <p:cNvSpPr>
              <a:spLocks noChangeShapeType="1"/>
            </p:cNvSpPr>
            <p:nvPr/>
          </p:nvSpPr>
          <p:spPr bwMode="auto">
            <a:xfrm>
              <a:off x="3703" y="3456"/>
              <a:ext cx="746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9" name="Line 132"/>
            <p:cNvSpPr>
              <a:spLocks noChangeShapeType="1"/>
            </p:cNvSpPr>
            <p:nvPr/>
          </p:nvSpPr>
          <p:spPr bwMode="auto">
            <a:xfrm>
              <a:off x="4449" y="2830"/>
              <a:ext cx="0" cy="1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0" name="Line 133"/>
            <p:cNvSpPr>
              <a:spLocks noChangeShapeType="1"/>
            </p:cNvSpPr>
            <p:nvPr/>
          </p:nvSpPr>
          <p:spPr bwMode="auto">
            <a:xfrm>
              <a:off x="4437" y="3293"/>
              <a:ext cx="0" cy="1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1" name="Rectangle 134"/>
            <p:cNvSpPr>
              <a:spLocks noChangeArrowheads="1"/>
            </p:cNvSpPr>
            <p:nvPr/>
          </p:nvSpPr>
          <p:spPr bwMode="auto">
            <a:xfrm>
              <a:off x="4397" y="2993"/>
              <a:ext cx="81" cy="319"/>
            </a:xfrm>
            <a:prstGeom prst="rect">
              <a:avLst/>
            </a:prstGeom>
            <a:gradFill rotWithShape="0">
              <a:gsLst>
                <a:gs pos="0">
                  <a:srgbClr val="003366"/>
                </a:gs>
                <a:gs pos="50000">
                  <a:srgbClr val="C3CFDB"/>
                </a:gs>
                <a:gs pos="100000">
                  <a:srgbClr val="003366"/>
                </a:gs>
              </a:gsLst>
              <a:lin ang="0" scaled="1"/>
            </a:gra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graphicFrame>
          <p:nvGraphicFramePr>
            <p:cNvPr id="92" name="Object 135"/>
            <p:cNvGraphicFramePr>
              <a:graphicFrameLocks noChangeAspect="1"/>
            </p:cNvGraphicFramePr>
            <p:nvPr/>
          </p:nvGraphicFramePr>
          <p:xfrm>
            <a:off x="3621" y="1202"/>
            <a:ext cx="286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463" name="Equation" r:id="rId13" imgW="177492" imgH="177492" progId="Equation.3">
                    <p:embed/>
                  </p:oleObj>
                </mc:Choice>
                <mc:Fallback>
                  <p:oleObj name="Equation" r:id="rId13" imgW="177492" imgH="177492" progId="Equation.3">
                    <p:embed/>
                    <p:pic>
                      <p:nvPicPr>
                        <p:cNvPr id="0" name="Object 1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21" y="1202"/>
                          <a:ext cx="286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3" name="Object 136"/>
            <p:cNvGraphicFramePr>
              <a:graphicFrameLocks noChangeAspect="1"/>
            </p:cNvGraphicFramePr>
            <p:nvPr/>
          </p:nvGraphicFramePr>
          <p:xfrm>
            <a:off x="4848" y="626"/>
            <a:ext cx="384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464" name="Equation" r:id="rId15" imgW="152202" imgH="177569" progId="Equation.3">
                    <p:embed/>
                  </p:oleObj>
                </mc:Choice>
                <mc:Fallback>
                  <p:oleObj name="Equation" r:id="rId15" imgW="152202" imgH="177569" progId="Equation.3">
                    <p:embed/>
                    <p:pic>
                      <p:nvPicPr>
                        <p:cNvPr id="0" name="Object 1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8" y="626"/>
                          <a:ext cx="384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" name="Object 137"/>
            <p:cNvGraphicFramePr>
              <a:graphicFrameLocks noChangeAspect="1"/>
            </p:cNvGraphicFramePr>
            <p:nvPr/>
          </p:nvGraphicFramePr>
          <p:xfrm>
            <a:off x="3101" y="3391"/>
            <a:ext cx="238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465" name="Equation" r:id="rId17" imgW="126835" imgH="139518" progId="Equation.3">
                    <p:embed/>
                  </p:oleObj>
                </mc:Choice>
                <mc:Fallback>
                  <p:oleObj name="Equation" r:id="rId17" imgW="126835" imgH="139518" progId="Equation.3">
                    <p:embed/>
                    <p:pic>
                      <p:nvPicPr>
                        <p:cNvPr id="0" name="Object 1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1" y="3391"/>
                          <a:ext cx="238" cy="3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" name="Oval 138"/>
            <p:cNvSpPr>
              <a:spLocks noChangeArrowheads="1"/>
            </p:cNvSpPr>
            <p:nvPr/>
          </p:nvSpPr>
          <p:spPr bwMode="auto">
            <a:xfrm rot="1952563">
              <a:off x="3020" y="3171"/>
              <a:ext cx="244" cy="192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96" name="Rectangle 139"/>
            <p:cNvSpPr>
              <a:spLocks noChangeArrowheads="1"/>
            </p:cNvSpPr>
            <p:nvPr/>
          </p:nvSpPr>
          <p:spPr bwMode="auto">
            <a:xfrm>
              <a:off x="3050" y="3264"/>
              <a:ext cx="123" cy="14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97" name="Line 140"/>
            <p:cNvSpPr>
              <a:spLocks noChangeShapeType="1"/>
            </p:cNvSpPr>
            <p:nvPr/>
          </p:nvSpPr>
          <p:spPr bwMode="auto">
            <a:xfrm flipH="1">
              <a:off x="3009" y="816"/>
              <a:ext cx="1836" cy="26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Dot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8" name="Freeform 141"/>
            <p:cNvSpPr>
              <a:spLocks/>
            </p:cNvSpPr>
            <p:nvPr/>
          </p:nvSpPr>
          <p:spPr bwMode="auto">
            <a:xfrm>
              <a:off x="3014" y="3165"/>
              <a:ext cx="98" cy="147"/>
            </a:xfrm>
            <a:custGeom>
              <a:avLst/>
              <a:gdLst>
                <a:gd name="T0" fmla="*/ 59 w 116"/>
                <a:gd name="T1" fmla="*/ 0 h 147"/>
                <a:gd name="T2" fmla="*/ 34 w 116"/>
                <a:gd name="T3" fmla="*/ 20 h 147"/>
                <a:gd name="T4" fmla="*/ 3 w 116"/>
                <a:gd name="T5" fmla="*/ 69 h 147"/>
                <a:gd name="T6" fmla="*/ 14 w 116"/>
                <a:gd name="T7" fmla="*/ 147 h 14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6" h="147">
                  <a:moveTo>
                    <a:pt x="116" y="0"/>
                  </a:moveTo>
                  <a:cubicBezTo>
                    <a:pt x="108" y="3"/>
                    <a:pt x="84" y="9"/>
                    <a:pt x="66" y="20"/>
                  </a:cubicBezTo>
                  <a:cubicBezTo>
                    <a:pt x="48" y="31"/>
                    <a:pt x="14" y="48"/>
                    <a:pt x="7" y="69"/>
                  </a:cubicBezTo>
                  <a:cubicBezTo>
                    <a:pt x="0" y="90"/>
                    <a:pt x="22" y="131"/>
                    <a:pt x="26" y="147"/>
                  </a:cubicBezTo>
                </a:path>
              </a:pathLst>
            </a:custGeom>
            <a:noFill/>
            <a:ln w="9525">
              <a:solidFill>
                <a:srgbClr val="CC0000"/>
              </a:solidFill>
              <a:round/>
              <a:headEnd type="none" w="med" len="med"/>
              <a:tailEnd type="triangle" w="lg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0" name="Line 143"/>
            <p:cNvSpPr>
              <a:spLocks noChangeShapeType="1"/>
            </p:cNvSpPr>
            <p:nvPr/>
          </p:nvSpPr>
          <p:spPr bwMode="auto">
            <a:xfrm>
              <a:off x="4315" y="2976"/>
              <a:ext cx="0" cy="33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sm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01" name="Object 144"/>
            <p:cNvGraphicFramePr>
              <a:graphicFrameLocks noChangeAspect="1"/>
            </p:cNvGraphicFramePr>
            <p:nvPr/>
          </p:nvGraphicFramePr>
          <p:xfrm>
            <a:off x="4188" y="2805"/>
            <a:ext cx="168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466" name="Equation" r:id="rId19" imgW="88707" imgH="164742" progId="Equation.3">
                    <p:embed/>
                  </p:oleObj>
                </mc:Choice>
                <mc:Fallback>
                  <p:oleObj name="Equation" r:id="rId19" imgW="88707" imgH="164742" progId="Equation.3">
                    <p:embed/>
                    <p:pic>
                      <p:nvPicPr>
                        <p:cNvPr id="0" name="Object 1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8" y="2805"/>
                          <a:ext cx="168" cy="3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" name="Object 145"/>
            <p:cNvGraphicFramePr>
              <a:graphicFrameLocks noChangeAspect="1"/>
            </p:cNvGraphicFramePr>
            <p:nvPr/>
          </p:nvGraphicFramePr>
          <p:xfrm>
            <a:off x="5049" y="1152"/>
            <a:ext cx="245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467" name="Equation" r:id="rId21" imgW="152334" imgH="190417" progId="Equation.3">
                    <p:embed/>
                  </p:oleObj>
                </mc:Choice>
                <mc:Fallback>
                  <p:oleObj name="Equation" r:id="rId21" imgW="152334" imgH="190417" progId="Equation.3">
                    <p:embed/>
                    <p:pic>
                      <p:nvPicPr>
                        <p:cNvPr id="0" name="Object 1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9" y="1152"/>
                          <a:ext cx="245" cy="35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" name="Object 149"/>
            <p:cNvGraphicFramePr>
              <a:graphicFrameLocks noChangeAspect="1"/>
            </p:cNvGraphicFramePr>
            <p:nvPr/>
          </p:nvGraphicFramePr>
          <p:xfrm>
            <a:off x="4641" y="960"/>
            <a:ext cx="265" cy="4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468" name="Equation" r:id="rId23" imgW="164885" imgH="215619" progId="Equation.3">
                    <p:embed/>
                  </p:oleObj>
                </mc:Choice>
                <mc:Fallback>
                  <p:oleObj name="Equation" r:id="rId23" imgW="164885" imgH="215619" progId="Equation.3">
                    <p:embed/>
                    <p:pic>
                      <p:nvPicPr>
                        <p:cNvPr id="0" name="Object 1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1" y="960"/>
                          <a:ext cx="265" cy="4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" name="Line 151"/>
            <p:cNvSpPr>
              <a:spLocks noChangeShapeType="1"/>
            </p:cNvSpPr>
            <p:nvPr/>
          </p:nvSpPr>
          <p:spPr bwMode="auto">
            <a:xfrm flipV="1">
              <a:off x="3840" y="2496"/>
              <a:ext cx="0" cy="336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6" name="Line 152"/>
            <p:cNvSpPr>
              <a:spLocks noChangeShapeType="1"/>
            </p:cNvSpPr>
            <p:nvPr/>
          </p:nvSpPr>
          <p:spPr bwMode="auto">
            <a:xfrm flipV="1">
              <a:off x="3696" y="2784"/>
              <a:ext cx="0" cy="67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graphicFrame>
        <p:nvGraphicFramePr>
          <p:cNvPr id="138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2505101"/>
              </p:ext>
            </p:extLst>
          </p:nvPr>
        </p:nvGraphicFramePr>
        <p:xfrm>
          <a:off x="4932760" y="3368279"/>
          <a:ext cx="291703" cy="311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469" name="Equation" r:id="rId25" imgW="152280" imgH="139680" progId="Equation.DSMT4">
                  <p:embed/>
                </p:oleObj>
              </mc:Choice>
              <mc:Fallback>
                <p:oleObj name="Equation" r:id="rId25" imgW="152280" imgH="139680" progId="Equation.DSMT4">
                  <p:embed/>
                  <p:pic>
                    <p:nvPicPr>
                      <p:cNvPr id="85" name="Object 1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760" y="3368279"/>
                        <a:ext cx="291703" cy="311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A5E061C-D16C-4F27-8B9C-D9DEA10841EC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16387" name="矩形 2"/>
          <p:cNvSpPr>
            <a:spLocks noChangeArrowheads="1"/>
          </p:cNvSpPr>
          <p:nvPr/>
        </p:nvSpPr>
        <p:spPr bwMode="auto">
          <a:xfrm>
            <a:off x="1709737" y="764382"/>
            <a:ext cx="5616179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100" b="1" dirty="0">
                <a:solidFill>
                  <a:srgbClr val="1C1C1C"/>
                </a:solidFill>
                <a:latin typeface="Times New Roman" pitchFamily="18" charset="0"/>
              </a:rPr>
              <a:t>以上分析的这种发电机机构是由</a:t>
            </a:r>
            <a:r>
              <a:rPr lang="zh-CN" altLang="en-US" sz="2100" b="1" dirty="0">
                <a:solidFill>
                  <a:srgbClr val="FF0000"/>
                </a:solidFill>
                <a:latin typeface="Times New Roman" pitchFamily="18" charset="0"/>
              </a:rPr>
              <a:t>特斯拉</a:t>
            </a:r>
            <a:r>
              <a:rPr lang="zh-CN" altLang="en-US" sz="2100" b="1" dirty="0">
                <a:solidFill>
                  <a:srgbClr val="1C1C1C"/>
                </a:solidFill>
                <a:latin typeface="Times New Roman" pitchFamily="18" charset="0"/>
              </a:rPr>
              <a:t>发明的。</a:t>
            </a:r>
          </a:p>
        </p:txBody>
      </p:sp>
      <p:pic>
        <p:nvPicPr>
          <p:cNvPr id="16388" name="Picture 3" descr="年青的特斯拉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5646" y="1437085"/>
            <a:ext cx="1994001" cy="3037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4" descr="tasla cindy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1437084"/>
            <a:ext cx="2037945" cy="3017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5" descr="DSC_特斯拉在加像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77389" y="1437085"/>
            <a:ext cx="2026960" cy="302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电源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024.9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1165" y="1003813"/>
            <a:ext cx="6071235" cy="3711472"/>
          </a:xfrm>
          <a:prstGeom prst="rect">
            <a:avLst/>
          </a:prstGeom>
        </p:spPr>
      </p:pic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1" hangingPunct="1">
              <a:defRPr/>
            </a:pPr>
            <a:fld id="{83E43843-F549-45A9-8346-C0E0197958AC}" type="slidenum">
              <a:rPr kumimoji="1" lang="en-US" altLang="zh-CN">
                <a:solidFill>
                  <a:srgbClr val="000000"/>
                </a:solidFill>
                <a:latin typeface="Times New Roman" pitchFamily="18" charset="0"/>
              </a:rPr>
              <a:pPr defTabSz="685800" eaLnBrk="1" hangingPunct="1">
                <a:defRPr/>
              </a:pPr>
              <a:t>18</a:t>
            </a:fld>
            <a:endParaRPr kumimoji="1" lang="en-US" altLang="zh-CN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2548921" y="542148"/>
            <a:ext cx="388262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685800" eaLnBrk="1" hangingPunct="1">
              <a:spcBef>
                <a:spcPct val="50000"/>
              </a:spcBef>
              <a:defRPr/>
            </a:pPr>
            <a:r>
              <a:rPr kumimoji="1" lang="en-US" altLang="zh-CN" sz="1500" b="1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kumimoji="1" lang="zh-CN" altLang="en-US" sz="1500" b="1">
                <a:solidFill>
                  <a:srgbClr val="FF0000"/>
                </a:solidFill>
                <a:latin typeface="Times New Roman" pitchFamily="18" charset="0"/>
              </a:rPr>
              <a:t>回顾 </a:t>
            </a:r>
            <a:r>
              <a:rPr kumimoji="1" lang="en-US" altLang="zh-CN" sz="1500" b="1">
                <a:solidFill>
                  <a:srgbClr val="FF0000"/>
                </a:solidFill>
                <a:latin typeface="Times New Roman" pitchFamily="18" charset="0"/>
              </a:rPr>
              <a:t>§7.2   </a:t>
            </a:r>
            <a:r>
              <a:rPr kumimoji="1" lang="zh-CN" altLang="en-US" sz="1500" b="1" dirty="0">
                <a:solidFill>
                  <a:srgbClr val="FF0000"/>
                </a:solidFill>
                <a:latin typeface="Times New Roman" pitchFamily="18" charset="0"/>
              </a:rPr>
              <a:t>电源、电动势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245505" y="101722"/>
            <a:ext cx="507656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§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8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.2 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动生电动势、感生电动势</a:t>
            </a:r>
          </a:p>
        </p:txBody>
      </p:sp>
    </p:spTree>
    <p:extLst>
      <p:ext uri="{BB962C8B-B14F-4D97-AF65-F5344CB8AC3E}">
        <p14:creationId xmlns:p14="http://schemas.microsoft.com/office/powerpoint/2010/main" val="20750408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A54EE-8AC7-426A-8D8E-5DE786B1060B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grpSp>
        <p:nvGrpSpPr>
          <p:cNvPr id="3" name="组合 2"/>
          <p:cNvGrpSpPr/>
          <p:nvPr/>
        </p:nvGrpSpPr>
        <p:grpSpPr>
          <a:xfrm>
            <a:off x="5483883" y="638048"/>
            <a:ext cx="2217147" cy="2335262"/>
            <a:chOff x="5787844" y="850730"/>
            <a:chExt cx="2956196" cy="3113683"/>
          </a:xfrm>
        </p:grpSpPr>
        <p:grpSp>
          <p:nvGrpSpPr>
            <p:cNvPr id="5" name="Group 50"/>
            <p:cNvGrpSpPr>
              <a:grpSpLocks/>
            </p:cNvGrpSpPr>
            <p:nvPr/>
          </p:nvGrpSpPr>
          <p:grpSpPr bwMode="auto">
            <a:xfrm>
              <a:off x="5787844" y="850730"/>
              <a:ext cx="2956196" cy="2690432"/>
              <a:chOff x="3168" y="2099"/>
              <a:chExt cx="1802" cy="1640"/>
            </a:xfrm>
          </p:grpSpPr>
          <p:sp>
            <p:nvSpPr>
              <p:cNvPr id="13" name="Line 19"/>
              <p:cNvSpPr>
                <a:spLocks noChangeShapeType="1"/>
              </p:cNvSpPr>
              <p:nvPr/>
            </p:nvSpPr>
            <p:spPr bwMode="auto">
              <a:xfrm>
                <a:off x="3168" y="3309"/>
                <a:ext cx="589" cy="0"/>
              </a:xfrm>
              <a:prstGeom prst="line">
                <a:avLst/>
              </a:prstGeom>
              <a:noFill/>
              <a:ln w="19050">
                <a:solidFill>
                  <a:srgbClr val="CC00CC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pPr defTabSz="685800" eaLnBrk="1" hangingPunct="1">
                  <a:defRPr/>
                </a:pPr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7" name="Rectangle 13"/>
              <p:cNvSpPr>
                <a:spLocks noChangeArrowheads="1"/>
              </p:cNvSpPr>
              <p:nvPr/>
            </p:nvSpPr>
            <p:spPr bwMode="auto">
              <a:xfrm>
                <a:off x="3757" y="2309"/>
                <a:ext cx="648" cy="118"/>
              </a:xfrm>
              <a:prstGeom prst="rect">
                <a:avLst/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defTabSz="685800" eaLnBrk="1" hangingPunct="1">
                  <a:defRPr/>
                </a:pPr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8" name="Rectangle 14"/>
              <p:cNvSpPr>
                <a:spLocks noChangeArrowheads="1"/>
              </p:cNvSpPr>
              <p:nvPr/>
            </p:nvSpPr>
            <p:spPr bwMode="auto">
              <a:xfrm flipH="1">
                <a:off x="3677" y="2861"/>
                <a:ext cx="132" cy="87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5000"/>
                      <a:lumOff val="95000"/>
                      <a:alpha val="76000"/>
                    </a:schemeClr>
                  </a:gs>
                  <a:gs pos="52000">
                    <a:srgbClr val="EAEAEA"/>
                  </a:gs>
                  <a:gs pos="100000">
                    <a:srgbClr val="DCDCDC"/>
                  </a:gs>
                </a:gsLst>
                <a:lin ang="0" scaled="0"/>
                <a:tileRect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defTabSz="685800" eaLnBrk="1" hangingPunct="1">
                  <a:defRPr/>
                </a:pPr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0" name="Line 16"/>
              <p:cNvSpPr>
                <a:spLocks noChangeShapeType="1"/>
              </p:cNvSpPr>
              <p:nvPr/>
            </p:nvSpPr>
            <p:spPr bwMode="auto">
              <a:xfrm>
                <a:off x="4405" y="2368"/>
                <a:ext cx="565" cy="0"/>
              </a:xfrm>
              <a:prstGeom prst="line">
                <a:avLst/>
              </a:prstGeom>
              <a:noFill/>
              <a:ln w="19050">
                <a:solidFill>
                  <a:srgbClr val="CC00CC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pPr defTabSz="685800" eaLnBrk="1" hangingPunct="1">
                  <a:defRPr/>
                </a:pPr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1" name="Line 17"/>
              <p:cNvSpPr>
                <a:spLocks noChangeShapeType="1"/>
              </p:cNvSpPr>
              <p:nvPr/>
            </p:nvSpPr>
            <p:spPr bwMode="auto">
              <a:xfrm flipH="1">
                <a:off x="3168" y="2368"/>
                <a:ext cx="589" cy="0"/>
              </a:xfrm>
              <a:prstGeom prst="line">
                <a:avLst/>
              </a:prstGeom>
              <a:noFill/>
              <a:ln w="19050">
                <a:solidFill>
                  <a:srgbClr val="CC00CC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pPr defTabSz="685800" eaLnBrk="1" hangingPunct="1">
                  <a:defRPr/>
                </a:pPr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" name="Line 18"/>
              <p:cNvSpPr>
                <a:spLocks noChangeShapeType="1"/>
              </p:cNvSpPr>
              <p:nvPr/>
            </p:nvSpPr>
            <p:spPr bwMode="auto">
              <a:xfrm>
                <a:off x="3168" y="2368"/>
                <a:ext cx="0" cy="941"/>
              </a:xfrm>
              <a:prstGeom prst="line">
                <a:avLst/>
              </a:prstGeom>
              <a:noFill/>
              <a:ln w="19050">
                <a:solidFill>
                  <a:srgbClr val="CC00CC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pPr defTabSz="685800" eaLnBrk="1" hangingPunct="1">
                  <a:defRPr/>
                </a:pPr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4" name="Line 20"/>
              <p:cNvSpPr>
                <a:spLocks noChangeShapeType="1"/>
              </p:cNvSpPr>
              <p:nvPr/>
            </p:nvSpPr>
            <p:spPr bwMode="auto">
              <a:xfrm>
                <a:off x="4970" y="2368"/>
                <a:ext cx="0" cy="941"/>
              </a:xfrm>
              <a:prstGeom prst="line">
                <a:avLst/>
              </a:prstGeom>
              <a:noFill/>
              <a:ln w="19050">
                <a:solidFill>
                  <a:srgbClr val="CC00CC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pPr defTabSz="685800" eaLnBrk="1" hangingPunct="1">
                  <a:defRPr/>
                </a:pPr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5" name="Line 22"/>
              <p:cNvSpPr>
                <a:spLocks noChangeShapeType="1"/>
              </p:cNvSpPr>
              <p:nvPr/>
            </p:nvSpPr>
            <p:spPr bwMode="auto">
              <a:xfrm flipV="1">
                <a:off x="3168" y="2720"/>
                <a:ext cx="0" cy="1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stealth" w="lg" len="lg"/>
              </a:ln>
              <a:effectLst/>
            </p:spPr>
            <p:txBody>
              <a:bodyPr wrap="none" anchor="ctr"/>
              <a:lstStyle/>
              <a:p>
                <a:pPr defTabSz="685800" eaLnBrk="1" hangingPunct="1">
                  <a:defRPr/>
                </a:pPr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aphicFrame>
            <p:nvGraphicFramePr>
              <p:cNvPr id="18" name="Object 25"/>
              <p:cNvGraphicFramePr>
                <a:graphicFrameLocks noChangeAspect="1"/>
              </p:cNvGraphicFramePr>
              <p:nvPr/>
            </p:nvGraphicFramePr>
            <p:xfrm>
              <a:off x="3984" y="2099"/>
              <a:ext cx="210" cy="1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6128" name="Equation" r:id="rId3" imgW="215640" imgH="228600" progId="Equation.3">
                      <p:embed/>
                    </p:oleObj>
                  </mc:Choice>
                  <mc:Fallback>
                    <p:oleObj name="Equation" r:id="rId3" imgW="215640" imgH="228600" progId="Equation.3">
                      <p:embed/>
                      <p:pic>
                        <p:nvPicPr>
                          <p:cNvPr id="18" name="Object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84" y="2099"/>
                            <a:ext cx="210" cy="184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" name="Object 26"/>
              <p:cNvGraphicFramePr>
                <a:graphicFrameLocks noChangeAspect="1"/>
              </p:cNvGraphicFramePr>
              <p:nvPr/>
            </p:nvGraphicFramePr>
            <p:xfrm>
              <a:off x="3266" y="2688"/>
              <a:ext cx="133" cy="18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6129" name="Equation" r:id="rId5" imgW="164880" imgH="228600" progId="Equation.3">
                      <p:embed/>
                    </p:oleObj>
                  </mc:Choice>
                  <mc:Fallback>
                    <p:oleObj name="Equation" r:id="rId5" imgW="164880" imgH="228600" progId="Equation.3">
                      <p:embed/>
                      <p:pic>
                        <p:nvPicPr>
                          <p:cNvPr id="19" name="Object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66" y="2688"/>
                            <a:ext cx="133" cy="185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>
                <a:off x="4522" y="3304"/>
                <a:ext cx="448" cy="0"/>
              </a:xfrm>
              <a:prstGeom prst="line">
                <a:avLst/>
              </a:prstGeom>
              <a:noFill/>
              <a:ln w="19050">
                <a:solidFill>
                  <a:srgbClr val="CC00CC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pPr defTabSz="685800" eaLnBrk="1" hangingPunct="1">
                  <a:defRPr/>
                </a:pPr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9" name="Rectangle 15"/>
              <p:cNvSpPr>
                <a:spLocks noChangeArrowheads="1"/>
              </p:cNvSpPr>
              <p:nvPr/>
            </p:nvSpPr>
            <p:spPr bwMode="auto">
              <a:xfrm>
                <a:off x="4383" y="2861"/>
                <a:ext cx="132" cy="87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5000"/>
                      <a:lumOff val="95000"/>
                      <a:alpha val="76000"/>
                    </a:schemeClr>
                  </a:gs>
                  <a:gs pos="52000">
                    <a:srgbClr val="EAEAEA"/>
                  </a:gs>
                  <a:gs pos="100000">
                    <a:srgbClr val="DCDCDC"/>
                  </a:gs>
                </a:gsLst>
                <a:lin ang="0" scaled="0"/>
                <a:tileRect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defTabSz="685800" eaLnBrk="1" hangingPunct="1">
                  <a:defRPr/>
                </a:pPr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6638095" y="2154258"/>
              <a:ext cx="183768" cy="183768"/>
              <a:chOff x="3509077" y="4810632"/>
              <a:chExt cx="262128" cy="262128"/>
            </a:xfrm>
          </p:grpSpPr>
          <p:cxnSp>
            <p:nvCxnSpPr>
              <p:cNvPr id="33" name="直接连接符 32"/>
              <p:cNvCxnSpPr/>
              <p:nvPr/>
            </p:nvCxnSpPr>
            <p:spPr bwMode="auto">
              <a:xfrm>
                <a:off x="3509077" y="4941696"/>
                <a:ext cx="262128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直接连接符 33"/>
              <p:cNvCxnSpPr/>
              <p:nvPr/>
            </p:nvCxnSpPr>
            <p:spPr bwMode="auto">
              <a:xfrm rot="16200000">
                <a:off x="3509077" y="4941696"/>
                <a:ext cx="262128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45" name="组合 44"/>
            <p:cNvGrpSpPr/>
            <p:nvPr/>
          </p:nvGrpSpPr>
          <p:grpSpPr>
            <a:xfrm>
              <a:off x="6638095" y="3326448"/>
              <a:ext cx="183768" cy="183768"/>
              <a:chOff x="3509077" y="4810632"/>
              <a:chExt cx="262128" cy="262128"/>
            </a:xfrm>
          </p:grpSpPr>
          <p:cxnSp>
            <p:nvCxnSpPr>
              <p:cNvPr id="46" name="直接连接符 45"/>
              <p:cNvCxnSpPr/>
              <p:nvPr/>
            </p:nvCxnSpPr>
            <p:spPr bwMode="auto">
              <a:xfrm>
                <a:off x="3509077" y="4941696"/>
                <a:ext cx="262128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直接连接符 46"/>
              <p:cNvCxnSpPr/>
              <p:nvPr/>
            </p:nvCxnSpPr>
            <p:spPr bwMode="auto">
              <a:xfrm rot="16200000">
                <a:off x="3509077" y="4941696"/>
                <a:ext cx="262128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7" name="直接连接符 36"/>
            <p:cNvCxnSpPr/>
            <p:nvPr/>
          </p:nvCxnSpPr>
          <p:spPr bwMode="auto">
            <a:xfrm>
              <a:off x="7799865" y="2247943"/>
              <a:ext cx="180000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74" name="组合 73"/>
            <p:cNvGrpSpPr/>
            <p:nvPr/>
          </p:nvGrpSpPr>
          <p:grpSpPr>
            <a:xfrm>
              <a:off x="6638095" y="2447305"/>
              <a:ext cx="1341770" cy="183768"/>
              <a:chOff x="6505761" y="4781460"/>
              <a:chExt cx="1341770" cy="183768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6505761" y="4781460"/>
                <a:ext cx="183768" cy="183768"/>
                <a:chOff x="3509077" y="4810632"/>
                <a:chExt cx="262128" cy="262128"/>
              </a:xfrm>
            </p:grpSpPr>
            <p:cxnSp>
              <p:nvCxnSpPr>
                <p:cNvPr id="40" name="直接连接符 39"/>
                <p:cNvCxnSpPr/>
                <p:nvPr/>
              </p:nvCxnSpPr>
              <p:spPr bwMode="auto">
                <a:xfrm>
                  <a:off x="3509077" y="4941696"/>
                  <a:ext cx="262128" cy="0"/>
                </a:xfrm>
                <a:prstGeom prst="line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1" name="直接连接符 40"/>
                <p:cNvCxnSpPr/>
                <p:nvPr/>
              </p:nvCxnSpPr>
              <p:spPr bwMode="auto">
                <a:xfrm rot="16200000">
                  <a:off x="3509077" y="4941696"/>
                  <a:ext cx="262128" cy="0"/>
                </a:xfrm>
                <a:prstGeom prst="line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48" name="直接连接符 47"/>
              <p:cNvCxnSpPr/>
              <p:nvPr/>
            </p:nvCxnSpPr>
            <p:spPr bwMode="auto">
              <a:xfrm>
                <a:off x="7667531" y="4875145"/>
                <a:ext cx="180000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75" name="组合 74"/>
            <p:cNvGrpSpPr/>
            <p:nvPr/>
          </p:nvGrpSpPr>
          <p:grpSpPr>
            <a:xfrm>
              <a:off x="6638095" y="3033401"/>
              <a:ext cx="1341770" cy="183768"/>
              <a:chOff x="6505761" y="5367556"/>
              <a:chExt cx="1341770" cy="183768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6505761" y="5367556"/>
                <a:ext cx="183768" cy="183768"/>
                <a:chOff x="3509077" y="4810632"/>
                <a:chExt cx="262128" cy="262128"/>
              </a:xfrm>
            </p:grpSpPr>
            <p:cxnSp>
              <p:nvCxnSpPr>
                <p:cNvPr id="43" name="直接连接符 42"/>
                <p:cNvCxnSpPr/>
                <p:nvPr/>
              </p:nvCxnSpPr>
              <p:spPr bwMode="auto">
                <a:xfrm>
                  <a:off x="3509077" y="4941696"/>
                  <a:ext cx="262128" cy="0"/>
                </a:xfrm>
                <a:prstGeom prst="line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4" name="直接连接符 43"/>
                <p:cNvCxnSpPr/>
                <p:nvPr/>
              </p:nvCxnSpPr>
              <p:spPr bwMode="auto">
                <a:xfrm rot="16200000">
                  <a:off x="3509077" y="4941696"/>
                  <a:ext cx="262128" cy="0"/>
                </a:xfrm>
                <a:prstGeom prst="line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49" name="直接连接符 48"/>
              <p:cNvCxnSpPr/>
              <p:nvPr/>
            </p:nvCxnSpPr>
            <p:spPr bwMode="auto">
              <a:xfrm>
                <a:off x="7667531" y="5461240"/>
                <a:ext cx="180000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50" name="直接连接符 49"/>
            <p:cNvCxnSpPr/>
            <p:nvPr/>
          </p:nvCxnSpPr>
          <p:spPr bwMode="auto">
            <a:xfrm>
              <a:off x="7799865" y="3420133"/>
              <a:ext cx="180000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53" name="组合 52"/>
            <p:cNvGrpSpPr/>
            <p:nvPr/>
          </p:nvGrpSpPr>
          <p:grpSpPr>
            <a:xfrm>
              <a:off x="6972168" y="1775976"/>
              <a:ext cx="677530" cy="501995"/>
              <a:chOff x="7274095" y="4242211"/>
              <a:chExt cx="677530" cy="501995"/>
            </a:xfrm>
          </p:grpSpPr>
          <p:sp>
            <p:nvSpPr>
              <p:cNvPr id="51" name="Line 11"/>
              <p:cNvSpPr>
                <a:spLocks noChangeShapeType="1"/>
              </p:cNvSpPr>
              <p:nvPr/>
            </p:nvSpPr>
            <p:spPr bwMode="auto">
              <a:xfrm>
                <a:off x="7274095" y="4718102"/>
                <a:ext cx="677530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 type="stealth" w="med" len="lg"/>
              </a:ln>
              <a:effectLst/>
            </p:spPr>
            <p:txBody>
              <a:bodyPr wrap="none" anchor="ctr"/>
              <a:lstStyle/>
              <a:p>
                <a:pPr defTabSz="685800" eaLnBrk="1" hangingPunct="1">
                  <a:defRPr/>
                </a:pPr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aphicFrame>
            <p:nvGraphicFramePr>
              <p:cNvPr id="52" name="Object 12"/>
              <p:cNvGraphicFramePr>
                <a:graphicFrameLocks noChangeAspect="1"/>
              </p:cNvGraphicFramePr>
              <p:nvPr/>
            </p:nvGraphicFramePr>
            <p:xfrm>
              <a:off x="7403148" y="4242211"/>
              <a:ext cx="399259" cy="5019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6130" name="Equation" r:id="rId7" imgW="190440" imgH="241200" progId="Equation.DSMT4">
                      <p:embed/>
                    </p:oleObj>
                  </mc:Choice>
                  <mc:Fallback>
                    <p:oleObj name="Equation" r:id="rId7" imgW="190440" imgH="241200" progId="Equation.DSMT4">
                      <p:embed/>
                      <p:pic>
                        <p:nvPicPr>
                          <p:cNvPr id="52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403148" y="4242211"/>
                            <a:ext cx="399259" cy="50199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6" name="组合 55"/>
            <p:cNvGrpSpPr/>
            <p:nvPr/>
          </p:nvGrpSpPr>
          <p:grpSpPr>
            <a:xfrm>
              <a:off x="6945100" y="3382033"/>
              <a:ext cx="731667" cy="582380"/>
              <a:chOff x="7244566" y="5848268"/>
              <a:chExt cx="731667" cy="582380"/>
            </a:xfrm>
          </p:grpSpPr>
          <p:sp>
            <p:nvSpPr>
              <p:cNvPr id="54" name="Line 32"/>
              <p:cNvSpPr>
                <a:spLocks noChangeShapeType="1"/>
              </p:cNvSpPr>
              <p:nvPr/>
            </p:nvSpPr>
            <p:spPr bwMode="auto">
              <a:xfrm flipH="1">
                <a:off x="7244566" y="5848268"/>
                <a:ext cx="73166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med" len="lg"/>
              </a:ln>
              <a:effectLst/>
            </p:spPr>
            <p:txBody>
              <a:bodyPr wrap="none" anchor="ctr"/>
              <a:lstStyle/>
              <a:p>
                <a:pPr defTabSz="685800" eaLnBrk="1" hangingPunct="1">
                  <a:defRPr/>
                </a:pPr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aphicFrame>
            <p:nvGraphicFramePr>
              <p:cNvPr id="55" name="Object 33"/>
              <p:cNvGraphicFramePr>
                <a:graphicFrameLocks noChangeAspect="1"/>
              </p:cNvGraphicFramePr>
              <p:nvPr/>
            </p:nvGraphicFramePr>
            <p:xfrm>
              <a:off x="7367518" y="5880622"/>
              <a:ext cx="556309" cy="5500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6131" name="Equation" r:id="rId9" imgW="203040" imgH="228600" progId="Equation.DSMT4">
                      <p:embed/>
                    </p:oleObj>
                  </mc:Choice>
                  <mc:Fallback>
                    <p:oleObj name="Equation" r:id="rId9" imgW="203040" imgH="228600" progId="Equation.DSMT4">
                      <p:embed/>
                      <p:pic>
                        <p:nvPicPr>
                          <p:cNvPr id="55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367518" y="5880622"/>
                            <a:ext cx="556309" cy="550026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4" name="组合 63"/>
            <p:cNvGrpSpPr/>
            <p:nvPr/>
          </p:nvGrpSpPr>
          <p:grpSpPr>
            <a:xfrm>
              <a:off x="6638095" y="2740353"/>
              <a:ext cx="183768" cy="183768"/>
              <a:chOff x="3509077" y="4810632"/>
              <a:chExt cx="262128" cy="262128"/>
            </a:xfrm>
          </p:grpSpPr>
          <p:cxnSp>
            <p:nvCxnSpPr>
              <p:cNvPr id="65" name="直接连接符 64"/>
              <p:cNvCxnSpPr/>
              <p:nvPr/>
            </p:nvCxnSpPr>
            <p:spPr bwMode="auto">
              <a:xfrm>
                <a:off x="3509077" y="4941696"/>
                <a:ext cx="262128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直接连接符 65"/>
              <p:cNvCxnSpPr/>
              <p:nvPr/>
            </p:nvCxnSpPr>
            <p:spPr bwMode="auto">
              <a:xfrm rot="16200000">
                <a:off x="3509077" y="4941696"/>
                <a:ext cx="262128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73" name="直接连接符 72"/>
            <p:cNvCxnSpPr/>
            <p:nvPr/>
          </p:nvCxnSpPr>
          <p:spPr bwMode="auto">
            <a:xfrm>
              <a:off x="7799865" y="2834037"/>
              <a:ext cx="180000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76" name="组合 75"/>
            <p:cNvGrpSpPr/>
            <p:nvPr/>
          </p:nvGrpSpPr>
          <p:grpSpPr>
            <a:xfrm>
              <a:off x="7553547" y="2743859"/>
              <a:ext cx="183768" cy="183768"/>
              <a:chOff x="3509077" y="4810632"/>
              <a:chExt cx="262128" cy="262128"/>
            </a:xfrm>
          </p:grpSpPr>
          <p:cxnSp>
            <p:nvCxnSpPr>
              <p:cNvPr id="77" name="直接连接符 76"/>
              <p:cNvCxnSpPr/>
              <p:nvPr/>
            </p:nvCxnSpPr>
            <p:spPr bwMode="auto">
              <a:xfrm>
                <a:off x="3509077" y="4941696"/>
                <a:ext cx="262128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8" name="直接连接符 77"/>
              <p:cNvCxnSpPr/>
              <p:nvPr/>
            </p:nvCxnSpPr>
            <p:spPr bwMode="auto">
              <a:xfrm rot="16200000">
                <a:off x="3509077" y="4941696"/>
                <a:ext cx="262128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4" name="组合 3"/>
          <p:cNvGrpSpPr/>
          <p:nvPr/>
        </p:nvGrpSpPr>
        <p:grpSpPr>
          <a:xfrm>
            <a:off x="1543377" y="886293"/>
            <a:ext cx="3237216" cy="3345795"/>
            <a:chOff x="533836" y="1181724"/>
            <a:chExt cx="4316288" cy="4461060"/>
          </a:xfrm>
        </p:grpSpPr>
        <p:pic>
          <p:nvPicPr>
            <p:cNvPr id="83" name="object 1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29301" y="1181724"/>
              <a:ext cx="2020823" cy="1708403"/>
            </a:xfrm>
            <a:prstGeom prst="rect">
              <a:avLst/>
            </a:prstGeom>
          </p:spPr>
        </p:pic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38029" y="1200850"/>
              <a:ext cx="1347909" cy="1768225"/>
            </a:xfrm>
            <a:prstGeom prst="rect">
              <a:avLst/>
            </a:prstGeom>
          </p:spPr>
        </p:pic>
        <p:pic>
          <p:nvPicPr>
            <p:cNvPr id="86" name="图片 8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3836" y="4054042"/>
              <a:ext cx="1990955" cy="1588742"/>
            </a:xfrm>
            <a:prstGeom prst="rect">
              <a:avLst/>
            </a:prstGeom>
          </p:spPr>
        </p:pic>
        <p:pic>
          <p:nvPicPr>
            <p:cNvPr id="88" name="图片 8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3724" y="3614066"/>
              <a:ext cx="1676400" cy="1895475"/>
            </a:xfrm>
            <a:prstGeom prst="rect">
              <a:avLst/>
            </a:prstGeom>
          </p:spPr>
        </p:pic>
      </p:grpSp>
      <p:graphicFrame>
        <p:nvGraphicFramePr>
          <p:cNvPr id="89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953950"/>
              </p:ext>
            </p:extLst>
          </p:nvPr>
        </p:nvGraphicFramePr>
        <p:xfrm>
          <a:off x="5648252" y="3383682"/>
          <a:ext cx="1721644" cy="691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132" name="Equation" r:id="rId15" imgW="850680" imgH="330120" progId="Equation.DSMT4">
                  <p:embed/>
                </p:oleObj>
              </mc:Choice>
              <mc:Fallback>
                <p:oleObj name="Equation" r:id="rId15" imgW="850680" imgH="330120" progId="Equation.DSMT4">
                  <p:embed/>
                  <p:pic>
                    <p:nvPicPr>
                      <p:cNvPr id="89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8252" y="3383682"/>
                        <a:ext cx="1721644" cy="6917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8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121578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020635" y="597311"/>
            <a:ext cx="5201069" cy="4038345"/>
            <a:chOff x="1170180" y="1038933"/>
            <a:chExt cx="6934759" cy="5384460"/>
          </a:xfrm>
        </p:grpSpPr>
        <p:grpSp>
          <p:nvGrpSpPr>
            <p:cNvPr id="35" name="组合 34"/>
            <p:cNvGrpSpPr/>
            <p:nvPr/>
          </p:nvGrpSpPr>
          <p:grpSpPr>
            <a:xfrm rot="6434528">
              <a:off x="2689857" y="693016"/>
              <a:ext cx="4201566" cy="6522856"/>
              <a:chOff x="2069241" y="-252383"/>
              <a:chExt cx="4201566" cy="5606534"/>
            </a:xfrm>
          </p:grpSpPr>
          <p:sp>
            <p:nvSpPr>
              <p:cNvPr id="36" name="Rectangle 7"/>
              <p:cNvSpPr>
                <a:spLocks noChangeArrowheads="1"/>
              </p:cNvSpPr>
              <p:nvPr/>
            </p:nvSpPr>
            <p:spPr bwMode="auto">
              <a:xfrm rot="14606164">
                <a:off x="4214992" y="656073"/>
                <a:ext cx="2340132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68580" tIns="34290" rIns="68580" bIns="3429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indent="209550" defTabSz="685800" eaLnBrk="1" hangingPunct="1">
                  <a:defRPr/>
                </a:pPr>
                <a:r>
                  <a:rPr lang="zh-CN" altLang="en-US" sz="2100" b="1">
                    <a:solidFill>
                      <a:srgbClr val="000000"/>
                    </a:solidFill>
                    <a:latin typeface="宋体"/>
                    <a:ea typeface="宋体"/>
                    <a:cs typeface="宋体" pitchFamily="2" charset="-122"/>
                  </a:rPr>
                  <a:t>对</a:t>
                </a:r>
                <a:r>
                  <a:rPr lang="en-US" altLang="zh-CN" sz="2100" b="1">
                    <a:solidFill>
                      <a:srgbClr val="000000"/>
                    </a:solidFill>
                    <a:latin typeface="宋体"/>
                    <a:ea typeface="宋体"/>
                    <a:cs typeface="宋体" pitchFamily="2" charset="-122"/>
                  </a:rPr>
                  <a:t>t</a:t>
                </a:r>
                <a:r>
                  <a:rPr lang="zh-CN" altLang="en-US" sz="2100" b="1">
                    <a:solidFill>
                      <a:srgbClr val="000000"/>
                    </a:solidFill>
                    <a:latin typeface="宋体"/>
                    <a:ea typeface="宋体"/>
                    <a:cs typeface="宋体" pitchFamily="2" charset="-122"/>
                  </a:rPr>
                  <a:t>求导</a:t>
                </a:r>
                <a:endParaRPr lang="zh-CN" altLang="en-US" sz="2100" b="1" dirty="0">
                  <a:solidFill>
                    <a:srgbClr val="000000"/>
                  </a:solidFill>
                  <a:latin typeface="宋体"/>
                  <a:ea typeface="宋体"/>
                  <a:cs typeface="宋体" pitchFamily="2" charset="-122"/>
                </a:endParaRPr>
              </a:p>
            </p:txBody>
          </p:sp>
          <p:sp>
            <p:nvSpPr>
              <p:cNvPr id="37" name="弧形 36"/>
              <p:cNvSpPr/>
              <p:nvPr/>
            </p:nvSpPr>
            <p:spPr bwMode="auto">
              <a:xfrm>
                <a:off x="2069241" y="61362"/>
                <a:ext cx="4201566" cy="5292789"/>
              </a:xfrm>
              <a:prstGeom prst="arc">
                <a:avLst>
                  <a:gd name="adj1" fmla="val 16076008"/>
                  <a:gd name="adj2" fmla="val 20859155"/>
                </a:avLst>
              </a:prstGeom>
              <a:noFill/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21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1170180" y="1038933"/>
              <a:ext cx="6934759" cy="5384460"/>
              <a:chOff x="1170180" y="1038933"/>
              <a:chExt cx="6934759" cy="5384460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5558835" y="1322171"/>
                <a:ext cx="2195771" cy="4067047"/>
                <a:chOff x="4420858" y="1922367"/>
                <a:chExt cx="2195771" cy="4067047"/>
              </a:xfrm>
            </p:grpSpPr>
            <p:sp>
              <p:nvSpPr>
                <p:cNvPr id="10" name="Rectangle 7"/>
                <p:cNvSpPr>
                  <a:spLocks noChangeArrowheads="1"/>
                </p:cNvSpPr>
                <p:nvPr/>
              </p:nvSpPr>
              <p:spPr bwMode="auto">
                <a:xfrm rot="20650575">
                  <a:off x="5788624" y="2034822"/>
                  <a:ext cx="828005" cy="13849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68580" tIns="34290" rIns="68580" bIns="3429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indent="209550" defTabSz="685800" eaLnBrk="1" hangingPunct="1">
                    <a:defRPr/>
                  </a:pPr>
                  <a:r>
                    <a:rPr lang="zh-CN" altLang="en-US" sz="2100" b="1">
                      <a:solidFill>
                        <a:srgbClr val="000000"/>
                      </a:solidFill>
                      <a:latin typeface="宋体"/>
                      <a:ea typeface="宋体"/>
                      <a:cs typeface="Tahoma" pitchFamily="34" charset="0"/>
                    </a:rPr>
                    <a:t>面</a:t>
                  </a:r>
                  <a:endParaRPr lang="en-US" altLang="zh-CN" sz="2100" b="1">
                    <a:solidFill>
                      <a:srgbClr val="000000"/>
                    </a:solidFill>
                    <a:latin typeface="宋体"/>
                    <a:ea typeface="宋体"/>
                    <a:cs typeface="Tahoma" pitchFamily="34" charset="0"/>
                  </a:endParaRPr>
                </a:p>
                <a:p>
                  <a:pPr indent="209550" defTabSz="685800" eaLnBrk="1" hangingPunct="1">
                    <a:defRPr/>
                  </a:pPr>
                  <a:r>
                    <a:rPr lang="zh-CN" altLang="en-US" sz="2100" b="1">
                      <a:solidFill>
                        <a:srgbClr val="000000"/>
                      </a:solidFill>
                      <a:latin typeface="宋体"/>
                      <a:ea typeface="宋体"/>
                      <a:cs typeface="Tahoma" pitchFamily="34" charset="0"/>
                    </a:rPr>
                    <a:t>积</a:t>
                  </a:r>
                  <a:endParaRPr lang="en-US" altLang="zh-CN" sz="2100" b="1" dirty="0">
                    <a:solidFill>
                      <a:srgbClr val="000000"/>
                    </a:solidFill>
                    <a:latin typeface="宋体"/>
                    <a:ea typeface="宋体"/>
                    <a:cs typeface="Tahoma" pitchFamily="34" charset="0"/>
                  </a:endParaRPr>
                </a:p>
                <a:p>
                  <a:pPr indent="209550" defTabSz="685800" eaLnBrk="1" hangingPunct="1">
                    <a:defRPr/>
                  </a:pPr>
                  <a:r>
                    <a:rPr lang="zh-CN" altLang="en-US" sz="2100" b="1" dirty="0">
                      <a:solidFill>
                        <a:srgbClr val="000000"/>
                      </a:solidFill>
                      <a:latin typeface="宋体"/>
                      <a:ea typeface="宋体"/>
                      <a:cs typeface="Tahoma" pitchFamily="34" charset="0"/>
                    </a:rPr>
                    <a:t>分</a:t>
                  </a:r>
                  <a:endParaRPr lang="zh-CN" altLang="en-US" sz="2100" b="1" dirty="0">
                    <a:solidFill>
                      <a:srgbClr val="000000"/>
                    </a:solidFill>
                    <a:latin typeface="宋体"/>
                    <a:ea typeface="宋体"/>
                    <a:cs typeface="宋体" pitchFamily="2" charset="-122"/>
                  </a:endParaRPr>
                </a:p>
              </p:txBody>
            </p:sp>
            <p:sp>
              <p:nvSpPr>
                <p:cNvPr id="11" name="弧形 10"/>
                <p:cNvSpPr/>
                <p:nvPr/>
              </p:nvSpPr>
              <p:spPr bwMode="auto">
                <a:xfrm>
                  <a:off x="4420858" y="1922367"/>
                  <a:ext cx="1874739" cy="4067047"/>
                </a:xfrm>
                <a:prstGeom prst="arc">
                  <a:avLst>
                    <a:gd name="adj1" fmla="val 15125016"/>
                    <a:gd name="adj2" fmla="val 596320"/>
                  </a:avLst>
                </a:prstGeom>
                <a:noFill/>
                <a:ln w="1905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stealth" w="lg" len="lg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zh-CN" altLang="en-US" sz="2100" b="1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3664315" y="2128533"/>
                <a:ext cx="2512801" cy="3381158"/>
                <a:chOff x="2726809" y="2494694"/>
                <a:chExt cx="2512801" cy="3381158"/>
              </a:xfrm>
            </p:grpSpPr>
            <p:sp>
              <p:nvSpPr>
                <p:cNvPr id="13" name="弧形 12"/>
                <p:cNvSpPr/>
                <p:nvPr/>
              </p:nvSpPr>
              <p:spPr bwMode="auto">
                <a:xfrm flipH="1" flipV="1">
                  <a:off x="3057847" y="2824852"/>
                  <a:ext cx="2181763" cy="3051000"/>
                </a:xfrm>
                <a:prstGeom prst="arc">
                  <a:avLst>
                    <a:gd name="adj1" fmla="val 2048299"/>
                    <a:gd name="adj2" fmla="val 5557908"/>
                  </a:avLst>
                </a:prstGeom>
                <a:noFill/>
                <a:ln w="19050" cap="flat" cmpd="sng" algn="ctr">
                  <a:solidFill>
                    <a:srgbClr val="0000FF"/>
                  </a:solidFill>
                  <a:prstDash val="solid"/>
                  <a:round/>
                  <a:headEnd type="none" w="lg" len="lg"/>
                  <a:tailEnd type="stealth" w="lg" len="lg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zh-CN" altLang="en-US" sz="2100" b="1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grpSp>
              <p:nvGrpSpPr>
                <p:cNvPr id="14" name="组合 13"/>
                <p:cNvGrpSpPr/>
                <p:nvPr/>
              </p:nvGrpSpPr>
              <p:grpSpPr>
                <a:xfrm>
                  <a:off x="2726809" y="2494694"/>
                  <a:ext cx="1293130" cy="1502782"/>
                  <a:chOff x="2745663" y="2513548"/>
                  <a:chExt cx="1293130" cy="1502782"/>
                </a:xfrm>
              </p:grpSpPr>
              <p:sp>
                <p:nvSpPr>
                  <p:cNvPr id="15" name="Rectangle 5"/>
                  <p:cNvSpPr>
                    <a:spLocks noChangeArrowheads="1"/>
                  </p:cNvSpPr>
                  <p:nvPr/>
                </p:nvSpPr>
                <p:spPr bwMode="auto">
                  <a:xfrm rot="18094842">
                    <a:off x="2412665" y="3160113"/>
                    <a:ext cx="11892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68580" tIns="34290" rIns="68580" bIns="34290" numCol="1" anchor="ctr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indent="27940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9pPr>
                  </a:lstStyle>
                  <a:p>
                    <a:pPr indent="209550" defTabSz="685800">
                      <a:defRPr/>
                    </a:pPr>
                    <a:r>
                      <a:rPr lang="zh-CN" altLang="en-US" sz="2100" b="1" dirty="0">
                        <a:solidFill>
                          <a:srgbClr val="000000"/>
                        </a:solidFill>
                        <a:latin typeface="宋体"/>
                        <a:ea typeface="宋体"/>
                        <a:cs typeface="Tahoma" pitchFamily="34" charset="0"/>
                      </a:rPr>
                      <a:t>矢量</a:t>
                    </a:r>
                    <a:endParaRPr lang="zh-CN" altLang="en-US" sz="2100" b="1" dirty="0">
                      <a:solidFill>
                        <a:srgbClr val="000000"/>
                      </a:solidFill>
                      <a:latin typeface="宋体"/>
                      <a:ea typeface="宋体"/>
                    </a:endParaRPr>
                  </a:p>
                </p:txBody>
              </p:sp>
              <p:sp>
                <p:nvSpPr>
                  <p:cNvPr id="16" name="Rectangle 5"/>
                  <p:cNvSpPr>
                    <a:spLocks noChangeArrowheads="1"/>
                  </p:cNvSpPr>
                  <p:nvPr/>
                </p:nvSpPr>
                <p:spPr bwMode="auto">
                  <a:xfrm rot="19372313">
                    <a:off x="2849579" y="2513548"/>
                    <a:ext cx="1189214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68580" tIns="34290" rIns="68580" bIns="34290" numCol="1" anchor="ctr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indent="27940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9pPr>
                  </a:lstStyle>
                  <a:p>
                    <a:pPr indent="209550" defTabSz="685800">
                      <a:defRPr/>
                    </a:pPr>
                    <a:r>
                      <a:rPr lang="zh-CN" altLang="en-US" sz="2100" b="1" dirty="0">
                        <a:solidFill>
                          <a:srgbClr val="000000"/>
                        </a:solidFill>
                        <a:latin typeface="宋体"/>
                        <a:ea typeface="宋体"/>
                        <a:cs typeface="Tahoma" pitchFamily="34" charset="0"/>
                      </a:rPr>
                      <a:t>叠</a:t>
                    </a:r>
                    <a:r>
                      <a:rPr lang="zh-CN" altLang="en-US" sz="2100" b="1" dirty="0">
                        <a:solidFill>
                          <a:srgbClr val="000000"/>
                        </a:solidFill>
                        <a:latin typeface="宋体"/>
                        <a:cs typeface="Tahoma" pitchFamily="34" charset="0"/>
                      </a:rPr>
                      <a:t>加</a:t>
                    </a:r>
                    <a:endParaRPr lang="zh-CN" altLang="en-US" sz="2100" b="1" dirty="0">
                      <a:solidFill>
                        <a:srgbClr val="000000"/>
                      </a:solidFill>
                      <a:latin typeface="宋体"/>
                      <a:ea typeface="宋体"/>
                    </a:endParaRPr>
                  </a:p>
                </p:txBody>
              </p:sp>
            </p:grpSp>
          </p:grpSp>
          <p:sp>
            <p:nvSpPr>
              <p:cNvPr id="22" name="Rectangle 5"/>
              <p:cNvSpPr>
                <a:spLocks noChangeArrowheads="1"/>
              </p:cNvSpPr>
              <p:nvPr/>
            </p:nvSpPr>
            <p:spPr bwMode="auto">
              <a:xfrm>
                <a:off x="3016293" y="3607236"/>
                <a:ext cx="1550425" cy="5232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txBody>
              <a:bodyPr vert="horz" wrap="none" lIns="68580" tIns="34290" rIns="68580" bIns="3429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2794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indent="209550" defTabSz="685800">
                  <a:defRPr/>
                </a:pPr>
                <a:r>
                  <a:rPr lang="zh-CN" altLang="en-US" sz="2100" b="1">
                    <a:solidFill>
                      <a:srgbClr val="000000"/>
                    </a:solidFill>
                    <a:latin typeface="宋体"/>
                    <a:ea typeface="宋体"/>
                    <a:cs typeface="Tahoma" pitchFamily="34" charset="0"/>
                  </a:rPr>
                  <a:t>电流元</a:t>
                </a:r>
                <a:endParaRPr lang="zh-CN" altLang="en-US" sz="2100" b="1" dirty="0">
                  <a:solidFill>
                    <a:srgbClr val="000000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 bwMode="auto">
              <a:xfrm>
                <a:off x="3385311" y="3296707"/>
                <a:ext cx="1188000" cy="118800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21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6554514" y="3525860"/>
                <a:ext cx="1550425" cy="1188000"/>
                <a:chOff x="6554514" y="3525860"/>
                <a:chExt cx="1550425" cy="1188000"/>
              </a:xfrm>
            </p:grpSpPr>
            <p:sp>
              <p:nvSpPr>
                <p:cNvPr id="5" name="Rectangle 7"/>
                <p:cNvSpPr>
                  <a:spLocks noChangeArrowheads="1"/>
                </p:cNvSpPr>
                <p:nvPr/>
              </p:nvSpPr>
              <p:spPr bwMode="auto">
                <a:xfrm>
                  <a:off x="6554514" y="3803748"/>
                  <a:ext cx="1550425" cy="5232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68580" tIns="34290" rIns="68580" bIns="3429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indent="209550" defTabSz="685800" eaLnBrk="1" hangingPunct="1">
                    <a:defRPr/>
                  </a:pPr>
                  <a:r>
                    <a:rPr lang="zh-CN" altLang="en-US" sz="2100" b="1">
                      <a:solidFill>
                        <a:srgbClr val="000000"/>
                      </a:solidFill>
                      <a:latin typeface="宋体"/>
                      <a:ea typeface="宋体"/>
                      <a:cs typeface="宋体" pitchFamily="2" charset="-122"/>
                    </a:rPr>
                    <a:t>磁通量</a:t>
                  </a:r>
                  <a:endParaRPr lang="zh-CN" altLang="en-US" sz="2100" b="1" dirty="0">
                    <a:solidFill>
                      <a:srgbClr val="000000"/>
                    </a:solidFill>
                    <a:latin typeface="宋体"/>
                    <a:ea typeface="宋体"/>
                    <a:cs typeface="宋体" pitchFamily="2" charset="-122"/>
                  </a:endParaRPr>
                </a:p>
              </p:txBody>
            </p:sp>
            <p:sp>
              <p:nvSpPr>
                <p:cNvPr id="24" name="椭圆 23"/>
                <p:cNvSpPr/>
                <p:nvPr/>
              </p:nvSpPr>
              <p:spPr bwMode="auto">
                <a:xfrm>
                  <a:off x="6839574" y="3525860"/>
                  <a:ext cx="1188000" cy="1188000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zh-CN" altLang="en-US" sz="2100" b="1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2" name="组合 1"/>
              <p:cNvGrpSpPr/>
              <p:nvPr/>
            </p:nvGrpSpPr>
            <p:grpSpPr>
              <a:xfrm>
                <a:off x="4992122" y="1688681"/>
                <a:ext cx="1335106" cy="1188000"/>
                <a:chOff x="4992122" y="1688681"/>
                <a:chExt cx="1335106" cy="1188000"/>
              </a:xfrm>
            </p:grpSpPr>
            <p:sp>
              <p:nvSpPr>
                <p:cNvPr id="4" name="Rectangle 5"/>
                <p:cNvSpPr>
                  <a:spLocks noChangeArrowheads="1"/>
                </p:cNvSpPr>
                <p:nvPr/>
              </p:nvSpPr>
              <p:spPr bwMode="auto">
                <a:xfrm>
                  <a:off x="4992122" y="1786290"/>
                  <a:ext cx="1227411" cy="9541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68580" tIns="34290" rIns="68580" bIns="3429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indent="27940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pPr indent="209550" defTabSz="685800" eaLnBrk="1" hangingPunct="1">
                    <a:defRPr/>
                  </a:pPr>
                  <a:r>
                    <a:rPr lang="zh-CN" altLang="en-US" sz="2100" b="1">
                      <a:solidFill>
                        <a:srgbClr val="000000"/>
                      </a:solidFill>
                      <a:latin typeface="宋体"/>
                      <a:ea typeface="宋体"/>
                      <a:cs typeface="Tahoma" pitchFamily="34" charset="0"/>
                    </a:rPr>
                    <a:t>磁感</a:t>
                  </a:r>
                  <a:endParaRPr lang="en-US" altLang="zh-CN" sz="2100" b="1">
                    <a:solidFill>
                      <a:srgbClr val="000000"/>
                    </a:solidFill>
                    <a:latin typeface="宋体"/>
                    <a:ea typeface="宋体"/>
                    <a:cs typeface="Tahoma" pitchFamily="34" charset="0"/>
                  </a:endParaRPr>
                </a:p>
                <a:p>
                  <a:pPr indent="209550" defTabSz="685800" eaLnBrk="1" hangingPunct="1">
                    <a:defRPr/>
                  </a:pPr>
                  <a:r>
                    <a:rPr lang="zh-CN" altLang="en-US" sz="2100" b="1">
                      <a:solidFill>
                        <a:srgbClr val="000000"/>
                      </a:solidFill>
                      <a:latin typeface="宋体"/>
                      <a:ea typeface="宋体"/>
                      <a:cs typeface="Tahoma" pitchFamily="34" charset="0"/>
                    </a:rPr>
                    <a:t>强度</a:t>
                  </a:r>
                  <a:endParaRPr lang="zh-CN" altLang="en-US" sz="2100" b="1" dirty="0">
                    <a:solidFill>
                      <a:srgbClr val="000000"/>
                    </a:solidFill>
                    <a:latin typeface="宋体"/>
                    <a:ea typeface="宋体"/>
                  </a:endParaRPr>
                </a:p>
              </p:txBody>
            </p:sp>
            <p:sp>
              <p:nvSpPr>
                <p:cNvPr id="25" name="椭圆 24"/>
                <p:cNvSpPr/>
                <p:nvPr/>
              </p:nvSpPr>
              <p:spPr bwMode="auto">
                <a:xfrm>
                  <a:off x="5139228" y="1688681"/>
                  <a:ext cx="1188000" cy="1188000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zh-CN" altLang="en-US" sz="2100" b="1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70180" y="3296707"/>
                <a:ext cx="1542091" cy="1188000"/>
                <a:chOff x="62988" y="3615733"/>
                <a:chExt cx="1542091" cy="1188000"/>
              </a:xfrm>
            </p:grpSpPr>
            <p:sp>
              <p:nvSpPr>
                <p:cNvPr id="27" name="椭圆 26"/>
                <p:cNvSpPr/>
                <p:nvPr/>
              </p:nvSpPr>
              <p:spPr bwMode="auto">
                <a:xfrm>
                  <a:off x="395196" y="3615733"/>
                  <a:ext cx="1188000" cy="118800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zh-CN" altLang="en-US" sz="2100" b="1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28" name="Rectangle 5"/>
                <p:cNvSpPr>
                  <a:spLocks noChangeArrowheads="1"/>
                </p:cNvSpPr>
                <p:nvPr/>
              </p:nvSpPr>
              <p:spPr bwMode="auto">
                <a:xfrm>
                  <a:off x="62988" y="3700222"/>
                  <a:ext cx="1542091" cy="9541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vert="horz" wrap="square" lIns="68580" tIns="34290" rIns="68580" bIns="3429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indent="27940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pPr indent="209550" algn="ctr" defTabSz="685800">
                    <a:defRPr/>
                  </a:pPr>
                  <a:r>
                    <a:rPr lang="zh-CN" altLang="en-US" sz="2100" b="1">
                      <a:solidFill>
                        <a:srgbClr val="000000"/>
                      </a:solidFill>
                      <a:latin typeface="宋体"/>
                      <a:ea typeface="宋体"/>
                    </a:rPr>
                    <a:t>恒定</a:t>
                  </a:r>
                  <a:endParaRPr lang="en-US" altLang="zh-CN" sz="2100" b="1">
                    <a:solidFill>
                      <a:srgbClr val="000000"/>
                    </a:solidFill>
                    <a:latin typeface="宋体"/>
                    <a:ea typeface="宋体"/>
                  </a:endParaRPr>
                </a:p>
                <a:p>
                  <a:pPr indent="209550" algn="ctr" defTabSz="685800">
                    <a:defRPr/>
                  </a:pPr>
                  <a:r>
                    <a:rPr lang="zh-CN" altLang="en-US" sz="2100" b="1">
                      <a:solidFill>
                        <a:srgbClr val="000000"/>
                      </a:solidFill>
                      <a:latin typeface="宋体"/>
                      <a:ea typeface="宋体"/>
                    </a:rPr>
                    <a:t>电流</a:t>
                  </a:r>
                  <a:endParaRPr lang="zh-CN" altLang="en-US" sz="2100" b="1" dirty="0">
                    <a:solidFill>
                      <a:srgbClr val="000000"/>
                    </a:solidFill>
                    <a:latin typeface="宋体"/>
                    <a:ea typeface="宋体"/>
                  </a:endParaRPr>
                </a:p>
              </p:txBody>
            </p:sp>
          </p:grpSp>
          <p:cxnSp>
            <p:nvCxnSpPr>
              <p:cNvPr id="29" name="直接箭头连接符 28"/>
              <p:cNvCxnSpPr>
                <a:stCxn id="28" idx="3"/>
              </p:cNvCxnSpPr>
              <p:nvPr/>
            </p:nvCxnSpPr>
            <p:spPr bwMode="auto">
              <a:xfrm>
                <a:off x="2712271" y="3858252"/>
                <a:ext cx="659193" cy="18287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</p:spPr>
          </p:cxnSp>
          <p:grpSp>
            <p:nvGrpSpPr>
              <p:cNvPr id="30" name="组合 29"/>
              <p:cNvGrpSpPr/>
              <p:nvPr/>
            </p:nvGrpSpPr>
            <p:grpSpPr>
              <a:xfrm>
                <a:off x="1612133" y="1038933"/>
                <a:ext cx="3627678" cy="2316762"/>
                <a:chOff x="1974083" y="1190367"/>
                <a:chExt cx="3627678" cy="2316762"/>
              </a:xfrm>
            </p:grpSpPr>
            <p:sp>
              <p:nvSpPr>
                <p:cNvPr id="31" name="任意多边形 30"/>
                <p:cNvSpPr/>
                <p:nvPr/>
              </p:nvSpPr>
              <p:spPr bwMode="auto">
                <a:xfrm>
                  <a:off x="2234111" y="1706765"/>
                  <a:ext cx="3367650" cy="1800364"/>
                </a:xfrm>
                <a:custGeom>
                  <a:avLst/>
                  <a:gdLst>
                    <a:gd name="connsiteX0" fmla="*/ 11379 w 3368037"/>
                    <a:gd name="connsiteY0" fmla="*/ 1958827 h 1958827"/>
                    <a:gd name="connsiteX1" fmla="*/ 242873 w 3368037"/>
                    <a:gd name="connsiteY1" fmla="*/ 824508 h 1958827"/>
                    <a:gd name="connsiteX2" fmla="*/ 1654984 w 3368037"/>
                    <a:gd name="connsiteY2" fmla="*/ 14280 h 1958827"/>
                    <a:gd name="connsiteX3" fmla="*/ 3368037 w 3368037"/>
                    <a:gd name="connsiteY3" fmla="*/ 384670 h 1958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68037" h="1958827">
                      <a:moveTo>
                        <a:pt x="11379" y="1958827"/>
                      </a:moveTo>
                      <a:cubicBezTo>
                        <a:pt x="-9841" y="1553713"/>
                        <a:pt x="-31061" y="1148599"/>
                        <a:pt x="242873" y="824508"/>
                      </a:cubicBezTo>
                      <a:cubicBezTo>
                        <a:pt x="516807" y="500417"/>
                        <a:pt x="1134123" y="87586"/>
                        <a:pt x="1654984" y="14280"/>
                      </a:cubicBezTo>
                      <a:cubicBezTo>
                        <a:pt x="2175845" y="-59026"/>
                        <a:pt x="2771941" y="162822"/>
                        <a:pt x="3368037" y="384670"/>
                      </a:cubicBezTo>
                    </a:path>
                  </a:pathLst>
                </a:custGeom>
                <a:noFill/>
                <a:ln w="1905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stealth" w="lg" len="lg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zh-CN" altLang="en-US" sz="2100" b="1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2" name="Rectangle 5"/>
                <p:cNvSpPr>
                  <a:spLocks noChangeArrowheads="1"/>
                </p:cNvSpPr>
                <p:nvPr/>
              </p:nvSpPr>
              <p:spPr bwMode="auto">
                <a:xfrm rot="19558368">
                  <a:off x="1974083" y="1719018"/>
                  <a:ext cx="1189215" cy="5232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68580" tIns="34290" rIns="68580" bIns="3429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indent="27940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pPr indent="209550" defTabSz="685800">
                    <a:defRPr/>
                  </a:pPr>
                  <a:r>
                    <a:rPr lang="zh-CN" altLang="en-US" sz="2100" b="1">
                      <a:solidFill>
                        <a:srgbClr val="000000"/>
                      </a:solidFill>
                      <a:latin typeface="宋体"/>
                      <a:ea typeface="宋体"/>
                    </a:rPr>
                    <a:t>安培</a:t>
                  </a:r>
                  <a:endParaRPr lang="zh-CN" altLang="en-US" sz="2100" b="1" dirty="0">
                    <a:solidFill>
                      <a:srgbClr val="000000"/>
                    </a:solidFill>
                    <a:latin typeface="宋体"/>
                    <a:ea typeface="宋体"/>
                  </a:endParaRPr>
                </a:p>
              </p:txBody>
            </p:sp>
            <p:sp>
              <p:nvSpPr>
                <p:cNvPr id="33" name="Rectangle 5"/>
                <p:cNvSpPr>
                  <a:spLocks noChangeArrowheads="1"/>
                </p:cNvSpPr>
                <p:nvPr/>
              </p:nvSpPr>
              <p:spPr bwMode="auto">
                <a:xfrm rot="20502565">
                  <a:off x="2687755" y="1355375"/>
                  <a:ext cx="1189215" cy="5232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68580" tIns="34290" rIns="68580" bIns="3429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indent="27940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pPr indent="209550" defTabSz="685800">
                    <a:defRPr/>
                  </a:pPr>
                  <a:r>
                    <a:rPr lang="zh-CN" altLang="en-US" sz="2100" b="1">
                      <a:solidFill>
                        <a:srgbClr val="000000"/>
                      </a:solidFill>
                      <a:latin typeface="宋体"/>
                      <a:ea typeface="宋体"/>
                      <a:cs typeface="Tahoma" pitchFamily="34" charset="0"/>
                    </a:rPr>
                    <a:t>环路</a:t>
                  </a:r>
                  <a:endParaRPr lang="zh-CN" altLang="en-US" sz="2100" b="1" dirty="0">
                    <a:solidFill>
                      <a:srgbClr val="000000"/>
                    </a:solidFill>
                    <a:latin typeface="宋体"/>
                    <a:ea typeface="宋体"/>
                  </a:endParaRPr>
                </a:p>
              </p:txBody>
            </p:sp>
            <p:sp>
              <p:nvSpPr>
                <p:cNvPr id="34" name="Rectangle 5"/>
                <p:cNvSpPr>
                  <a:spLocks noChangeArrowheads="1"/>
                </p:cNvSpPr>
                <p:nvPr/>
              </p:nvSpPr>
              <p:spPr bwMode="auto">
                <a:xfrm>
                  <a:off x="3403817" y="1190367"/>
                  <a:ext cx="1189215" cy="5232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68580" tIns="34290" rIns="68580" bIns="3429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indent="27940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pPr indent="209550" defTabSz="685800">
                    <a:defRPr/>
                  </a:pPr>
                  <a:r>
                    <a:rPr lang="zh-CN" altLang="en-US" sz="2100" b="1">
                      <a:solidFill>
                        <a:srgbClr val="000000"/>
                      </a:solidFill>
                      <a:latin typeface="宋体"/>
                      <a:ea typeface="宋体"/>
                      <a:cs typeface="Tahoma" pitchFamily="34" charset="0"/>
                    </a:rPr>
                    <a:t>定理</a:t>
                  </a:r>
                  <a:endParaRPr lang="zh-CN" altLang="en-US" sz="2100" b="1" dirty="0">
                    <a:solidFill>
                      <a:srgbClr val="000000"/>
                    </a:solidFill>
                    <a:latin typeface="宋体"/>
                    <a:ea typeface="宋体"/>
                  </a:endParaRPr>
                </a:p>
              </p:txBody>
            </p:sp>
          </p:grpSp>
          <p:grpSp>
            <p:nvGrpSpPr>
              <p:cNvPr id="3" name="组合 2"/>
              <p:cNvGrpSpPr/>
              <p:nvPr/>
            </p:nvGrpSpPr>
            <p:grpSpPr>
              <a:xfrm>
                <a:off x="2874745" y="5235393"/>
                <a:ext cx="1550425" cy="1188000"/>
                <a:chOff x="2874745" y="5235393"/>
                <a:chExt cx="1550425" cy="1188000"/>
              </a:xfrm>
            </p:grpSpPr>
            <p:sp>
              <p:nvSpPr>
                <p:cNvPr id="39" name="Rectangle 5"/>
                <p:cNvSpPr>
                  <a:spLocks noChangeArrowheads="1"/>
                </p:cNvSpPr>
                <p:nvPr/>
              </p:nvSpPr>
              <p:spPr bwMode="auto">
                <a:xfrm>
                  <a:off x="2874745" y="5545921"/>
                  <a:ext cx="1550425" cy="5232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txBody>
                <a:bodyPr vert="horz" wrap="none" lIns="68580" tIns="34290" rIns="68580" bIns="3429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indent="27940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pPr indent="209550" defTabSz="685800">
                    <a:defRPr/>
                  </a:pPr>
                  <a:r>
                    <a:rPr lang="zh-CN" altLang="en-US" sz="2100" b="1">
                      <a:solidFill>
                        <a:srgbClr val="000000"/>
                      </a:solidFill>
                      <a:latin typeface="宋体"/>
                      <a:ea typeface="宋体"/>
                      <a:cs typeface="Tahoma" pitchFamily="34" charset="0"/>
                    </a:rPr>
                    <a:t>电动势</a:t>
                  </a:r>
                  <a:endParaRPr lang="zh-CN" altLang="en-US" sz="2100" b="1" dirty="0">
                    <a:solidFill>
                      <a:srgbClr val="000000"/>
                    </a:solidFill>
                    <a:latin typeface="宋体"/>
                    <a:ea typeface="宋体"/>
                  </a:endParaRPr>
                </a:p>
              </p:txBody>
            </p:sp>
            <p:sp>
              <p:nvSpPr>
                <p:cNvPr id="40" name="椭圆 39"/>
                <p:cNvSpPr/>
                <p:nvPr/>
              </p:nvSpPr>
              <p:spPr bwMode="auto">
                <a:xfrm>
                  <a:off x="3196138" y="5235393"/>
                  <a:ext cx="1188000" cy="1188000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zh-CN" altLang="en-US" sz="2100" b="1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2" name="弧形 41"/>
              <p:cNvSpPr/>
              <p:nvPr/>
            </p:nvSpPr>
            <p:spPr bwMode="auto">
              <a:xfrm rot="16200000" flipH="1" flipV="1">
                <a:off x="2599984" y="2818989"/>
                <a:ext cx="2784145" cy="3561433"/>
              </a:xfrm>
              <a:prstGeom prst="arc">
                <a:avLst>
                  <a:gd name="adj1" fmla="val 2048299"/>
                  <a:gd name="adj2" fmla="val 5557908"/>
                </a:avLst>
              </a:prstGeom>
              <a:noFill/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lg" len="lg"/>
                <a:tailEnd type="stealth" w="lg" len="lg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21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970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BFE243E-ED8B-4648-A80A-53EEA0FA4573}" type="slidenum">
              <a:rPr lang="en-US" altLang="zh-CN"/>
              <a:pPr/>
              <a:t>20</a:t>
            </a:fld>
            <a:endParaRPr lang="en-US" altLang="zh-CN"/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5726613" y="1811339"/>
            <a:ext cx="2571750" cy="2114550"/>
            <a:chOff x="3264" y="1584"/>
            <a:chExt cx="2160" cy="1776"/>
          </a:xfrm>
        </p:grpSpPr>
        <p:grpSp>
          <p:nvGrpSpPr>
            <p:cNvPr id="3" name="Group 42"/>
            <p:cNvGrpSpPr>
              <a:grpSpLocks/>
            </p:cNvGrpSpPr>
            <p:nvPr/>
          </p:nvGrpSpPr>
          <p:grpSpPr bwMode="auto">
            <a:xfrm>
              <a:off x="3264" y="1584"/>
              <a:ext cx="2160" cy="1776"/>
              <a:chOff x="3264" y="1584"/>
              <a:chExt cx="2160" cy="1776"/>
            </a:xfrm>
          </p:grpSpPr>
          <p:sp>
            <p:nvSpPr>
              <p:cNvPr id="7198" name="Rectangle 4"/>
              <p:cNvSpPr>
                <a:spLocks noChangeArrowheads="1"/>
              </p:cNvSpPr>
              <p:nvPr/>
            </p:nvSpPr>
            <p:spPr bwMode="auto">
              <a:xfrm>
                <a:off x="3264" y="1584"/>
                <a:ext cx="2160" cy="177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" name="Group 41"/>
              <p:cNvGrpSpPr>
                <a:grpSpLocks/>
              </p:cNvGrpSpPr>
              <p:nvPr/>
            </p:nvGrpSpPr>
            <p:grpSpPr bwMode="auto">
              <a:xfrm>
                <a:off x="3360" y="1584"/>
                <a:ext cx="2064" cy="1706"/>
                <a:chOff x="3360" y="1584"/>
                <a:chExt cx="2064" cy="1706"/>
              </a:xfrm>
            </p:grpSpPr>
            <p:sp>
              <p:nvSpPr>
                <p:cNvPr id="7200" name="Rectangle 6"/>
                <p:cNvSpPr>
                  <a:spLocks noChangeArrowheads="1"/>
                </p:cNvSpPr>
                <p:nvPr/>
              </p:nvSpPr>
              <p:spPr bwMode="auto">
                <a:xfrm>
                  <a:off x="3360" y="1584"/>
                  <a:ext cx="2064" cy="17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b="1">
                      <a:solidFill>
                        <a:srgbClr val="3333CC"/>
                      </a:solidFill>
                      <a:latin typeface="Times New Roman" pitchFamily="18" charset="0"/>
                    </a:rPr>
                    <a:t>×      ×       ×       ×</a:t>
                  </a:r>
                </a:p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b="1">
                      <a:solidFill>
                        <a:srgbClr val="3333CC"/>
                      </a:solidFill>
                      <a:latin typeface="Times New Roman" pitchFamily="18" charset="0"/>
                    </a:rPr>
                    <a:t>×      ×       ×       ×</a:t>
                  </a:r>
                </a:p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b="1">
                      <a:solidFill>
                        <a:srgbClr val="3333CC"/>
                      </a:solidFill>
                      <a:latin typeface="Times New Roman" pitchFamily="18" charset="0"/>
                    </a:rPr>
                    <a:t>×      ×       ×       ×</a:t>
                  </a:r>
                </a:p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b="1">
                      <a:solidFill>
                        <a:srgbClr val="3333CC"/>
                      </a:solidFill>
                      <a:latin typeface="Times New Roman" pitchFamily="18" charset="0"/>
                    </a:rPr>
                    <a:t>×      ×       ×       ×</a:t>
                  </a:r>
                </a:p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b="1">
                      <a:solidFill>
                        <a:srgbClr val="3333CC"/>
                      </a:solidFill>
                      <a:latin typeface="Times New Roman" pitchFamily="18" charset="0"/>
                    </a:rPr>
                    <a:t>×      ×       ×       ×</a:t>
                  </a:r>
                </a:p>
              </p:txBody>
            </p:sp>
            <p:sp>
              <p:nvSpPr>
                <p:cNvPr id="7201" name="AutoShape 7"/>
                <p:cNvSpPr>
                  <a:spLocks noChangeArrowheads="1"/>
                </p:cNvSpPr>
                <p:nvPr/>
              </p:nvSpPr>
              <p:spPr bwMode="auto">
                <a:xfrm>
                  <a:off x="4128" y="1824"/>
                  <a:ext cx="240" cy="1200"/>
                </a:xfrm>
                <a:prstGeom prst="roundRect">
                  <a:avLst>
                    <a:gd name="adj" fmla="val 16667"/>
                  </a:avLst>
                </a:pr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55000">
                      <a:schemeClr val="bg1">
                        <a:lumMod val="75000"/>
                      </a:schemeClr>
                    </a:gs>
                    <a:gs pos="100000">
                      <a:srgbClr val="7D8496">
                        <a:alpha val="0"/>
                      </a:srgbClr>
                    </a:gs>
                  </a:gsLst>
                  <a:lin ang="0" scaled="0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02" name="Line 8"/>
                <p:cNvSpPr>
                  <a:spLocks noChangeShapeType="1"/>
                </p:cNvSpPr>
                <p:nvPr/>
              </p:nvSpPr>
              <p:spPr bwMode="auto">
                <a:xfrm>
                  <a:off x="4368" y="2400"/>
                  <a:ext cx="528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graphicFrame>
              <p:nvGraphicFramePr>
                <p:cNvPr id="7203" name="Object 9"/>
                <p:cNvGraphicFramePr>
                  <a:graphicFrameLocks noChangeAspect="1"/>
                </p:cNvGraphicFramePr>
                <p:nvPr/>
              </p:nvGraphicFramePr>
              <p:xfrm>
                <a:off x="4740" y="2403"/>
                <a:ext cx="280" cy="3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6226" name="Equation" r:id="rId3" imgW="126725" imgH="177415" progId="Equation.3">
                        <p:embed/>
                      </p:oleObj>
                    </mc:Choice>
                    <mc:Fallback>
                      <p:oleObj name="Equation" r:id="rId3" imgW="126725" imgH="177415" progId="Equation.3">
                        <p:embed/>
                        <p:pic>
                          <p:nvPicPr>
                            <p:cNvPr id="0" name="Object 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40" y="2403"/>
                              <a:ext cx="280" cy="39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204" name="Object 10"/>
                <p:cNvGraphicFramePr>
                  <a:graphicFrameLocks noChangeAspect="1"/>
                </p:cNvGraphicFramePr>
                <p:nvPr/>
              </p:nvGraphicFramePr>
              <p:xfrm>
                <a:off x="5148" y="1655"/>
                <a:ext cx="262" cy="32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6227" name="Equation" r:id="rId5" imgW="215619" imgH="266353" progId="Equation.3">
                        <p:embed/>
                      </p:oleObj>
                    </mc:Choice>
                    <mc:Fallback>
                      <p:oleObj name="Equation" r:id="rId5" imgW="215619" imgH="266353" progId="Equation.3">
                        <p:embed/>
                        <p:pic>
                          <p:nvPicPr>
                            <p:cNvPr id="0" name="Object 1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148" y="1655"/>
                              <a:ext cx="262" cy="3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7196" name="Text Box 11"/>
            <p:cNvSpPr txBox="1">
              <a:spLocks noChangeArrowheads="1"/>
            </p:cNvSpPr>
            <p:nvPr/>
          </p:nvSpPr>
          <p:spPr bwMode="auto">
            <a:xfrm>
              <a:off x="4128" y="2976"/>
              <a:ext cx="384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100" b="1" i="1">
                  <a:solidFill>
                    <a:srgbClr val="1C1C1C"/>
                  </a:solidFill>
                  <a:latin typeface="Times New Roman" pitchFamily="18" charset="0"/>
                </a:rPr>
                <a:t>O</a:t>
              </a:r>
            </a:p>
          </p:txBody>
        </p:sp>
        <p:sp>
          <p:nvSpPr>
            <p:cNvPr id="7197" name="Text Box 12"/>
            <p:cNvSpPr txBox="1">
              <a:spLocks noChangeArrowheads="1"/>
            </p:cNvSpPr>
            <p:nvPr/>
          </p:nvSpPr>
          <p:spPr bwMode="auto">
            <a:xfrm>
              <a:off x="4032" y="1584"/>
              <a:ext cx="384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100" b="1" i="1">
                  <a:solidFill>
                    <a:srgbClr val="1C1C1C"/>
                  </a:solidFill>
                  <a:latin typeface="Times New Roman" pitchFamily="18" charset="0"/>
                </a:rPr>
                <a:t>P</a:t>
              </a:r>
            </a:p>
          </p:txBody>
        </p:sp>
      </p:grpSp>
      <p:sp>
        <p:nvSpPr>
          <p:cNvPr id="7172" name="Text Box 13"/>
          <p:cNvSpPr txBox="1">
            <a:spLocks noChangeArrowheads="1"/>
          </p:cNvSpPr>
          <p:nvPr/>
        </p:nvSpPr>
        <p:spPr bwMode="auto">
          <a:xfrm>
            <a:off x="571177" y="288100"/>
            <a:ext cx="320040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2700" b="1" dirty="0">
                <a:solidFill>
                  <a:srgbClr val="CC0000"/>
                </a:solidFill>
                <a:latin typeface="Times New Roman" pitchFamily="18" charset="0"/>
              </a:rPr>
              <a:t>一、动生电动势</a:t>
            </a:r>
          </a:p>
        </p:txBody>
      </p:sp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854763" y="971357"/>
            <a:ext cx="6435328" cy="461963"/>
            <a:chOff x="355" y="1026"/>
            <a:chExt cx="5405" cy="388"/>
          </a:xfrm>
        </p:grpSpPr>
        <p:sp>
          <p:nvSpPr>
            <p:cNvPr id="7193" name="Text Box 15"/>
            <p:cNvSpPr txBox="1">
              <a:spLocks noChangeArrowheads="1"/>
            </p:cNvSpPr>
            <p:nvPr/>
          </p:nvSpPr>
          <p:spPr bwMode="auto">
            <a:xfrm>
              <a:off x="355" y="1026"/>
              <a:ext cx="5405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kumimoji="1" lang="zh-CN" altLang="en-US" sz="2400" b="1" dirty="0">
                  <a:solidFill>
                    <a:srgbClr val="000000"/>
                  </a:solidFill>
                  <a:latin typeface="Times New Roman" pitchFamily="18" charset="0"/>
                </a:rPr>
                <a:t>动生电动势的</a:t>
              </a:r>
              <a:r>
                <a:rPr kumimoji="1" lang="zh-CN" altLang="en-US" sz="2400" b="1" dirty="0">
                  <a:solidFill>
                    <a:srgbClr val="CC0000"/>
                  </a:solidFill>
                  <a:latin typeface="Times New Roman" pitchFamily="18" charset="0"/>
                </a:rPr>
                <a:t>非</a:t>
              </a:r>
              <a:r>
                <a:rPr kumimoji="1" lang="zh-CN" altLang="en-US" sz="2400" b="1" dirty="0">
                  <a:solidFill>
                    <a:srgbClr val="000000"/>
                  </a:solidFill>
                  <a:latin typeface="Times New Roman" pitchFamily="18" charset="0"/>
                </a:rPr>
                <a:t>静电力场来源           洛伦兹力</a:t>
              </a:r>
            </a:p>
          </p:txBody>
        </p:sp>
        <p:sp>
          <p:nvSpPr>
            <p:cNvPr id="7194" name="AutoShape 16"/>
            <p:cNvSpPr>
              <a:spLocks noChangeArrowheads="1"/>
            </p:cNvSpPr>
            <p:nvPr/>
          </p:nvSpPr>
          <p:spPr bwMode="auto">
            <a:xfrm>
              <a:off x="3792" y="1143"/>
              <a:ext cx="661" cy="144"/>
            </a:xfrm>
            <a:prstGeom prst="rightArrow">
              <a:avLst>
                <a:gd name="adj1" fmla="val 50000"/>
                <a:gd name="adj2" fmla="val 114757"/>
              </a:avLst>
            </a:prstGeom>
            <a:solidFill>
              <a:srgbClr val="FFEBFF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Group 46"/>
          <p:cNvGrpSpPr>
            <a:grpSpLocks/>
          </p:cNvGrpSpPr>
          <p:nvPr/>
        </p:nvGrpSpPr>
        <p:grpSpPr bwMode="auto">
          <a:xfrm>
            <a:off x="6757699" y="2461421"/>
            <a:ext cx="304801" cy="522684"/>
            <a:chOff x="4122" y="2146"/>
            <a:chExt cx="256" cy="439"/>
          </a:xfrm>
        </p:grpSpPr>
        <p:sp>
          <p:nvSpPr>
            <p:cNvPr id="7191" name="Oval 18"/>
            <p:cNvSpPr>
              <a:spLocks noChangeArrowheads="1"/>
            </p:cNvSpPr>
            <p:nvPr/>
          </p:nvSpPr>
          <p:spPr bwMode="auto">
            <a:xfrm>
              <a:off x="4176" y="2331"/>
              <a:ext cx="144" cy="144"/>
            </a:xfrm>
            <a:prstGeom prst="ellipse">
              <a:avLst/>
            </a:prstGeom>
            <a:solidFill>
              <a:srgbClr val="00B050">
                <a:alpha val="43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92" name="Text Box 19"/>
            <p:cNvSpPr txBox="1">
              <a:spLocks noChangeArrowheads="1"/>
            </p:cNvSpPr>
            <p:nvPr/>
          </p:nvSpPr>
          <p:spPr bwMode="auto">
            <a:xfrm>
              <a:off x="4122" y="2146"/>
              <a:ext cx="256" cy="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dirty="0">
                  <a:solidFill>
                    <a:prstClr val="black"/>
                  </a:solidFill>
                  <a:latin typeface="Times New Roman" pitchFamily="18" charset="0"/>
                </a:rPr>
                <a:t>-</a:t>
              </a:r>
            </a:p>
          </p:txBody>
        </p:sp>
      </p:grpSp>
      <p:grpSp>
        <p:nvGrpSpPr>
          <p:cNvPr id="7" name="Group 38"/>
          <p:cNvGrpSpPr>
            <a:grpSpLocks/>
          </p:cNvGrpSpPr>
          <p:nvPr/>
        </p:nvGrpSpPr>
        <p:grpSpPr bwMode="auto">
          <a:xfrm>
            <a:off x="6214769" y="2872186"/>
            <a:ext cx="685800" cy="704850"/>
            <a:chOff x="3648" y="2475"/>
            <a:chExt cx="576" cy="592"/>
          </a:xfrm>
        </p:grpSpPr>
        <p:sp>
          <p:nvSpPr>
            <p:cNvPr id="7189" name="Line 21"/>
            <p:cNvSpPr>
              <a:spLocks noChangeShapeType="1"/>
            </p:cNvSpPr>
            <p:nvPr/>
          </p:nvSpPr>
          <p:spPr bwMode="auto">
            <a:xfrm>
              <a:off x="4224" y="2475"/>
              <a:ext cx="0" cy="336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7190" name="Object 22"/>
            <p:cNvGraphicFramePr>
              <a:graphicFrameLocks noChangeAspect="1"/>
            </p:cNvGraphicFramePr>
            <p:nvPr/>
          </p:nvGraphicFramePr>
          <p:xfrm>
            <a:off x="3648" y="2631"/>
            <a:ext cx="387" cy="4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6228" name="Equation" r:id="rId7" imgW="203112" imgH="228501" progId="Equation.3">
                    <p:embed/>
                  </p:oleObj>
                </mc:Choice>
                <mc:Fallback>
                  <p:oleObj name="Equation" r:id="rId7" imgW="203112" imgH="228501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2631"/>
                          <a:ext cx="387" cy="4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45"/>
          <p:cNvGrpSpPr>
            <a:grpSpLocks/>
          </p:cNvGrpSpPr>
          <p:nvPr/>
        </p:nvGrpSpPr>
        <p:grpSpPr bwMode="auto">
          <a:xfrm>
            <a:off x="6698168" y="2011362"/>
            <a:ext cx="451248" cy="1615678"/>
            <a:chOff x="4080" y="1752"/>
            <a:chExt cx="379" cy="1357"/>
          </a:xfrm>
        </p:grpSpPr>
        <p:sp>
          <p:nvSpPr>
            <p:cNvPr id="7187" name="Text Box 24"/>
            <p:cNvSpPr txBox="1">
              <a:spLocks noChangeArrowheads="1"/>
            </p:cNvSpPr>
            <p:nvPr/>
          </p:nvSpPr>
          <p:spPr bwMode="auto">
            <a:xfrm>
              <a:off x="4080" y="2760"/>
              <a:ext cx="362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100">
                  <a:solidFill>
                    <a:srgbClr val="FF0000"/>
                  </a:solidFill>
                  <a:latin typeface="Times New Roman" pitchFamily="18" charset="0"/>
                </a:rPr>
                <a:t>- -</a:t>
              </a:r>
            </a:p>
          </p:txBody>
        </p:sp>
        <p:sp>
          <p:nvSpPr>
            <p:cNvPr id="7188" name="Text Box 25"/>
            <p:cNvSpPr txBox="1">
              <a:spLocks noChangeArrowheads="1"/>
            </p:cNvSpPr>
            <p:nvPr/>
          </p:nvSpPr>
          <p:spPr bwMode="auto">
            <a:xfrm>
              <a:off x="4080" y="1752"/>
              <a:ext cx="379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1500" b="1">
                  <a:solidFill>
                    <a:srgbClr val="FF0000"/>
                  </a:solidFill>
                  <a:latin typeface="Times New Roman" pitchFamily="18" charset="0"/>
                </a:rPr>
                <a:t>+ +</a:t>
              </a:r>
              <a:endParaRPr kumimoji="1" lang="en-US" altLang="zh-CN" sz="1500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9" name="Group 39"/>
          <p:cNvGrpSpPr>
            <a:grpSpLocks/>
          </p:cNvGrpSpPr>
          <p:nvPr/>
        </p:nvGrpSpPr>
        <p:grpSpPr bwMode="auto">
          <a:xfrm>
            <a:off x="6214769" y="2097089"/>
            <a:ext cx="685800" cy="571500"/>
            <a:chOff x="3648" y="1824"/>
            <a:chExt cx="576" cy="480"/>
          </a:xfrm>
        </p:grpSpPr>
        <p:sp>
          <p:nvSpPr>
            <p:cNvPr id="7185" name="Line 27"/>
            <p:cNvSpPr>
              <a:spLocks noChangeShapeType="1"/>
            </p:cNvSpPr>
            <p:nvPr/>
          </p:nvSpPr>
          <p:spPr bwMode="auto">
            <a:xfrm flipV="1">
              <a:off x="4224" y="1968"/>
              <a:ext cx="0" cy="336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7186" name="Object 28"/>
            <p:cNvGraphicFramePr>
              <a:graphicFrameLocks noChangeAspect="1"/>
            </p:cNvGraphicFramePr>
            <p:nvPr/>
          </p:nvGraphicFramePr>
          <p:xfrm>
            <a:off x="3648" y="1824"/>
            <a:ext cx="339" cy="4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6229" name="Equation" r:id="rId9" imgW="177646" imgH="241091" progId="Equation.3">
                    <p:embed/>
                  </p:oleObj>
                </mc:Choice>
                <mc:Fallback>
                  <p:oleObj name="Equation" r:id="rId9" imgW="177646" imgH="241091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1824"/>
                          <a:ext cx="339" cy="4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293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165543"/>
              </p:ext>
            </p:extLst>
          </p:nvPr>
        </p:nvGraphicFramePr>
        <p:xfrm>
          <a:off x="1106784" y="1563596"/>
          <a:ext cx="1910954" cy="456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230" name="Equation" r:id="rId11" imgW="939800" imgH="228600" progId="Equation.3">
                  <p:embed/>
                </p:oleObj>
              </mc:Choice>
              <mc:Fallback>
                <p:oleObj name="Equation" r:id="rId11" imgW="939800" imgH="2286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784" y="1563596"/>
                        <a:ext cx="1910954" cy="4560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40"/>
          <p:cNvGrpSpPr>
            <a:grpSpLocks/>
          </p:cNvGrpSpPr>
          <p:nvPr/>
        </p:nvGrpSpPr>
        <p:grpSpPr bwMode="auto">
          <a:xfrm>
            <a:off x="1112738" y="2347156"/>
            <a:ext cx="2890837" cy="471487"/>
            <a:chOff x="960" y="2047"/>
            <a:chExt cx="2428" cy="396"/>
          </a:xfrm>
        </p:grpSpPr>
        <p:sp>
          <p:nvSpPr>
            <p:cNvPr id="7183" name="Text Box 31"/>
            <p:cNvSpPr txBox="1">
              <a:spLocks noChangeArrowheads="1"/>
            </p:cNvSpPr>
            <p:nvPr/>
          </p:nvSpPr>
          <p:spPr bwMode="auto">
            <a:xfrm>
              <a:off x="2194" y="2053"/>
              <a:ext cx="1194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 dirty="0">
                  <a:solidFill>
                    <a:srgbClr val="000000"/>
                  </a:solidFill>
                  <a:latin typeface="Times New Roman" pitchFamily="18" charset="0"/>
                </a:rPr>
                <a:t>非静电力</a:t>
              </a:r>
            </a:p>
          </p:txBody>
        </p:sp>
        <p:graphicFrame>
          <p:nvGraphicFramePr>
            <p:cNvPr id="7184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58695234"/>
                </p:ext>
              </p:extLst>
            </p:nvPr>
          </p:nvGraphicFramePr>
          <p:xfrm>
            <a:off x="960" y="2047"/>
            <a:ext cx="327" cy="3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6231" name="Equation" r:id="rId13" imgW="203040" imgH="241200" progId="Equation.DSMT4">
                    <p:embed/>
                  </p:oleObj>
                </mc:Choice>
                <mc:Fallback>
                  <p:oleObj name="Equation" r:id="rId13" imgW="203040" imgH="241200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2047"/>
                          <a:ext cx="327" cy="3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297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6569483"/>
              </p:ext>
            </p:extLst>
          </p:nvPr>
        </p:nvGraphicFramePr>
        <p:xfrm>
          <a:off x="1106784" y="2987695"/>
          <a:ext cx="2045494" cy="844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232" name="Equation" r:id="rId15" imgW="1016000" imgH="419100" progId="Equation.3">
                  <p:embed/>
                </p:oleObj>
              </mc:Choice>
              <mc:Fallback>
                <p:oleObj name="Equation" r:id="rId15" imgW="1016000" imgH="4191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784" y="2987695"/>
                        <a:ext cx="2045494" cy="84415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98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931468"/>
              </p:ext>
            </p:extLst>
          </p:nvPr>
        </p:nvGraphicFramePr>
        <p:xfrm>
          <a:off x="2996994" y="4045435"/>
          <a:ext cx="2121694" cy="596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233" name="Equation" r:id="rId17" imgW="1905000" imgH="596900" progId="Equation.3">
                  <p:embed/>
                </p:oleObj>
              </mc:Choice>
              <mc:Fallback>
                <p:oleObj name="Equation" r:id="rId17" imgW="1905000" imgH="5969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6994" y="4045435"/>
                        <a:ext cx="2121694" cy="5965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9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566577"/>
              </p:ext>
            </p:extLst>
          </p:nvPr>
        </p:nvGraphicFramePr>
        <p:xfrm>
          <a:off x="1106784" y="4047816"/>
          <a:ext cx="1863329" cy="594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234" name="Equation" r:id="rId19" imgW="1701800" imgH="596900" progId="Equation.3">
                  <p:embed/>
                </p:oleObj>
              </mc:Choice>
              <mc:Fallback>
                <p:oleObj name="Equation" r:id="rId19" imgW="1701800" imgH="5969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784" y="4047816"/>
                        <a:ext cx="1863329" cy="5941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297583"/>
              </p:ext>
            </p:extLst>
          </p:nvPr>
        </p:nvGraphicFramePr>
        <p:xfrm>
          <a:off x="1502654" y="2353219"/>
          <a:ext cx="898922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235" name="Equation" r:id="rId21" imgW="469800" imgH="241200" progId="Equation.DSMT4">
                  <p:embed/>
                </p:oleObj>
              </mc:Choice>
              <mc:Fallback>
                <p:oleObj name="Equation" r:id="rId21" imgW="4698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2654" y="2353219"/>
                        <a:ext cx="898922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1" dur="500"/>
                                        <p:tgtEl>
                                          <p:spTgt spid="1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6" dur="500"/>
                                        <p:tgtEl>
                                          <p:spTgt spid="1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B0791F9-B569-4A4A-A903-33E1C13449E4}" type="slidenum">
              <a:rPr lang="en-US" altLang="zh-CN"/>
              <a:pPr/>
              <a:t>21</a:t>
            </a:fld>
            <a:endParaRPr lang="en-US" altLang="zh-CN"/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1818085" y="3003947"/>
          <a:ext cx="2645569" cy="665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58" name="Equation" r:id="rId3" imgW="1104900" imgH="330200" progId="Equation.3">
                  <p:embed/>
                </p:oleObj>
              </mc:Choice>
              <mc:Fallback>
                <p:oleObj name="Equation" r:id="rId3" imgW="1104900" imgH="330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8085" y="3003947"/>
                        <a:ext cx="2645569" cy="6655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83"/>
          <p:cNvGrpSpPr>
            <a:grpSpLocks/>
          </p:cNvGrpSpPr>
          <p:nvPr/>
        </p:nvGrpSpPr>
        <p:grpSpPr bwMode="auto">
          <a:xfrm>
            <a:off x="1980010" y="2190750"/>
            <a:ext cx="1485900" cy="461963"/>
            <a:chOff x="703" y="1840"/>
            <a:chExt cx="1248" cy="388"/>
          </a:xfrm>
        </p:grpSpPr>
        <p:sp>
          <p:nvSpPr>
            <p:cNvPr id="8224" name="Text Box 4"/>
            <p:cNvSpPr txBox="1">
              <a:spLocks noChangeArrowheads="1"/>
            </p:cNvSpPr>
            <p:nvPr/>
          </p:nvSpPr>
          <p:spPr bwMode="auto">
            <a:xfrm>
              <a:off x="703" y="1840"/>
              <a:ext cx="1248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zh-CN" altLang="zh-CN" sz="2400" b="1">
                  <a:solidFill>
                    <a:srgbClr val="000000"/>
                  </a:solidFill>
                  <a:latin typeface="Times New Roman" pitchFamily="18" charset="0"/>
                </a:rPr>
                <a:t>设杆长为</a:t>
              </a:r>
              <a:r>
                <a:rPr kumimoji="1" lang="zh-CN" altLang="zh-CN" sz="2400" b="1">
                  <a:solidFill>
                    <a:srgbClr val="CC0000"/>
                  </a:solidFill>
                  <a:latin typeface="Times New Roman" pitchFamily="18" charset="0"/>
                </a:rPr>
                <a:t> </a:t>
              </a:r>
              <a:endParaRPr kumimoji="1" lang="zh-CN" altLang="en-US" sz="2400" b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8225" name="Object 5"/>
            <p:cNvGraphicFramePr>
              <a:graphicFrameLocks noChangeAspect="1"/>
            </p:cNvGraphicFramePr>
            <p:nvPr/>
          </p:nvGraphicFramePr>
          <p:xfrm>
            <a:off x="1791" y="1882"/>
            <a:ext cx="125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059" name="Equation" r:id="rId5" imgW="114201" imgH="253780" progId="Equation.3">
                    <p:embed/>
                  </p:oleObj>
                </mc:Choice>
                <mc:Fallback>
                  <p:oleObj name="Equation" r:id="rId5" imgW="114201" imgH="25378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1" y="1882"/>
                          <a:ext cx="125" cy="27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33"/>
          <p:cNvGrpSpPr>
            <a:grpSpLocks/>
          </p:cNvGrpSpPr>
          <p:nvPr/>
        </p:nvGrpSpPr>
        <p:grpSpPr bwMode="auto">
          <a:xfrm>
            <a:off x="1889522" y="831057"/>
            <a:ext cx="4842272" cy="598885"/>
            <a:chOff x="627" y="698"/>
            <a:chExt cx="4067" cy="503"/>
          </a:xfrm>
        </p:grpSpPr>
        <p:graphicFrame>
          <p:nvGraphicFramePr>
            <p:cNvPr id="8222" name="Object 31"/>
            <p:cNvGraphicFramePr>
              <a:graphicFrameLocks noChangeAspect="1"/>
            </p:cNvGraphicFramePr>
            <p:nvPr/>
          </p:nvGraphicFramePr>
          <p:xfrm>
            <a:off x="2584" y="708"/>
            <a:ext cx="2110" cy="4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060" name="Equation" r:id="rId7" imgW="1905000" imgH="596900" progId="Equation.3">
                    <p:embed/>
                  </p:oleObj>
                </mc:Choice>
                <mc:Fallback>
                  <p:oleObj name="Equation" r:id="rId7" imgW="1905000" imgH="59690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84" y="708"/>
                          <a:ext cx="2110" cy="49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23" name="Object 32"/>
            <p:cNvGraphicFramePr>
              <a:graphicFrameLocks noChangeAspect="1"/>
            </p:cNvGraphicFramePr>
            <p:nvPr/>
          </p:nvGraphicFramePr>
          <p:xfrm>
            <a:off x="627" y="698"/>
            <a:ext cx="1890" cy="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061" name="Equation" r:id="rId9" imgW="1701800" imgH="596900" progId="Equation.3">
                    <p:embed/>
                  </p:oleObj>
                </mc:Choice>
                <mc:Fallback>
                  <p:oleObj name="Equation" r:id="rId9" imgW="1701800" imgH="5969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" y="698"/>
                          <a:ext cx="1890" cy="50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组合 11"/>
          <p:cNvGrpSpPr/>
          <p:nvPr/>
        </p:nvGrpSpPr>
        <p:grpSpPr>
          <a:xfrm>
            <a:off x="5726613" y="1811339"/>
            <a:ext cx="2571750" cy="2114550"/>
            <a:chOff x="5726613" y="1811339"/>
            <a:chExt cx="2571750" cy="2114550"/>
          </a:xfrm>
        </p:grpSpPr>
        <p:grpSp>
          <p:nvGrpSpPr>
            <p:cNvPr id="34" name="Group 43"/>
            <p:cNvGrpSpPr>
              <a:grpSpLocks/>
            </p:cNvGrpSpPr>
            <p:nvPr/>
          </p:nvGrpSpPr>
          <p:grpSpPr bwMode="auto">
            <a:xfrm>
              <a:off x="5726613" y="1811339"/>
              <a:ext cx="2571750" cy="2114550"/>
              <a:chOff x="3264" y="1584"/>
              <a:chExt cx="2160" cy="1776"/>
            </a:xfrm>
          </p:grpSpPr>
          <p:grpSp>
            <p:nvGrpSpPr>
              <p:cNvPr id="35" name="Group 42"/>
              <p:cNvGrpSpPr>
                <a:grpSpLocks/>
              </p:cNvGrpSpPr>
              <p:nvPr/>
            </p:nvGrpSpPr>
            <p:grpSpPr bwMode="auto">
              <a:xfrm>
                <a:off x="3264" y="1584"/>
                <a:ext cx="2160" cy="1776"/>
                <a:chOff x="3264" y="1584"/>
                <a:chExt cx="2160" cy="1776"/>
              </a:xfrm>
            </p:grpSpPr>
            <p:sp>
              <p:nvSpPr>
                <p:cNvPr id="38" name="Rectangle 4"/>
                <p:cNvSpPr>
                  <a:spLocks noChangeArrowheads="1"/>
                </p:cNvSpPr>
                <p:nvPr/>
              </p:nvSpPr>
              <p:spPr bwMode="auto">
                <a:xfrm>
                  <a:off x="3264" y="1584"/>
                  <a:ext cx="2160" cy="17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39" name="Group 41"/>
                <p:cNvGrpSpPr>
                  <a:grpSpLocks/>
                </p:cNvGrpSpPr>
                <p:nvPr/>
              </p:nvGrpSpPr>
              <p:grpSpPr bwMode="auto">
                <a:xfrm>
                  <a:off x="3360" y="1584"/>
                  <a:ext cx="2064" cy="1706"/>
                  <a:chOff x="3360" y="1584"/>
                  <a:chExt cx="2064" cy="1706"/>
                </a:xfrm>
              </p:grpSpPr>
              <p:sp>
                <p:nvSpPr>
                  <p:cNvPr id="40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3360" y="1584"/>
                    <a:ext cx="2064" cy="170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kumimoji="1" lang="en-US" altLang="zh-CN" b="1">
                        <a:solidFill>
                          <a:srgbClr val="3333CC"/>
                        </a:solidFill>
                        <a:latin typeface="Times New Roman" pitchFamily="18" charset="0"/>
                      </a:rPr>
                      <a:t>×      ×       ×       ×</a:t>
                    </a:r>
                  </a:p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kumimoji="1" lang="en-US" altLang="zh-CN" b="1">
                        <a:solidFill>
                          <a:srgbClr val="3333CC"/>
                        </a:solidFill>
                        <a:latin typeface="Times New Roman" pitchFamily="18" charset="0"/>
                      </a:rPr>
                      <a:t>×      ×       ×       ×</a:t>
                    </a:r>
                  </a:p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kumimoji="1" lang="en-US" altLang="zh-CN" b="1">
                        <a:solidFill>
                          <a:srgbClr val="3333CC"/>
                        </a:solidFill>
                        <a:latin typeface="Times New Roman" pitchFamily="18" charset="0"/>
                      </a:rPr>
                      <a:t>×      ×       ×       ×</a:t>
                    </a:r>
                  </a:p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kumimoji="1" lang="en-US" altLang="zh-CN" b="1">
                        <a:solidFill>
                          <a:srgbClr val="3333CC"/>
                        </a:solidFill>
                        <a:latin typeface="Times New Roman" pitchFamily="18" charset="0"/>
                      </a:rPr>
                      <a:t>×      ×       ×       ×</a:t>
                    </a:r>
                  </a:p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kumimoji="1" lang="en-US" altLang="zh-CN" b="1">
                        <a:solidFill>
                          <a:srgbClr val="3333CC"/>
                        </a:solidFill>
                        <a:latin typeface="Times New Roman" pitchFamily="18" charset="0"/>
                      </a:rPr>
                      <a:t>×      ×       ×       ×</a:t>
                    </a:r>
                  </a:p>
                </p:txBody>
              </p:sp>
              <p:sp>
                <p:nvSpPr>
                  <p:cNvPr id="41" name="AutoShape 7"/>
                  <p:cNvSpPr>
                    <a:spLocks noChangeArrowheads="1"/>
                  </p:cNvSpPr>
                  <p:nvPr/>
                </p:nvSpPr>
                <p:spPr bwMode="auto">
                  <a:xfrm>
                    <a:off x="4128" y="1824"/>
                    <a:ext cx="240" cy="1200"/>
                  </a:xfrm>
                  <a:prstGeom prst="roundRect">
                    <a:avLst>
                      <a:gd name="adj" fmla="val 16667"/>
                    </a:avLst>
                  </a:prstGeom>
                  <a:gradFill>
                    <a:gsLst>
                      <a:gs pos="0">
                        <a:srgbClr val="FFFFFF">
                          <a:alpha val="0"/>
                        </a:srgbClr>
                      </a:gs>
                      <a:gs pos="55000">
                        <a:schemeClr val="bg1">
                          <a:lumMod val="75000"/>
                        </a:schemeClr>
                      </a:gs>
                      <a:gs pos="100000">
                        <a:srgbClr val="7D8496">
                          <a:alpha val="0"/>
                        </a:srgbClr>
                      </a:gs>
                    </a:gsLst>
                    <a:lin ang="0" scaled="0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eaLnBrk="1" hangingPunct="1"/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2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4368" y="2400"/>
                    <a:ext cx="528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FF0000"/>
                    </a:solidFill>
                    <a:round/>
                    <a:headEnd/>
                    <a:tailEnd type="triangle" w="sm" len="lg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graphicFrame>
                <p:nvGraphicFramePr>
                  <p:cNvPr id="43" name="Object 9"/>
                  <p:cNvGraphicFramePr>
                    <a:graphicFrameLocks noChangeAspect="1"/>
                  </p:cNvGraphicFramePr>
                  <p:nvPr/>
                </p:nvGraphicFramePr>
                <p:xfrm>
                  <a:off x="4740" y="2403"/>
                  <a:ext cx="280" cy="39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99062" name="Equation" r:id="rId11" imgW="126725" imgH="177415" progId="Equation.3">
                          <p:embed/>
                        </p:oleObj>
                      </mc:Choice>
                      <mc:Fallback>
                        <p:oleObj name="Equation" r:id="rId11" imgW="126725" imgH="177415" progId="Equation.3">
                          <p:embed/>
                          <p:pic>
                            <p:nvPicPr>
                              <p:cNvPr id="7203" name="Object 9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740" y="2403"/>
                                <a:ext cx="280" cy="39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4" name="Object 10"/>
                  <p:cNvGraphicFramePr>
                    <a:graphicFrameLocks noChangeAspect="1"/>
                  </p:cNvGraphicFramePr>
                  <p:nvPr/>
                </p:nvGraphicFramePr>
                <p:xfrm>
                  <a:off x="5148" y="1655"/>
                  <a:ext cx="262" cy="32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99063" name="Equation" r:id="rId13" imgW="215619" imgH="266353" progId="Equation.3">
                          <p:embed/>
                        </p:oleObj>
                      </mc:Choice>
                      <mc:Fallback>
                        <p:oleObj name="Equation" r:id="rId13" imgW="215619" imgH="266353" progId="Equation.3">
                          <p:embed/>
                          <p:pic>
                            <p:nvPicPr>
                              <p:cNvPr id="7204" name="Object 10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148" y="1655"/>
                                <a:ext cx="262" cy="32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sp>
            <p:nvSpPr>
              <p:cNvPr id="36" name="Text Box 11"/>
              <p:cNvSpPr txBox="1">
                <a:spLocks noChangeArrowheads="1"/>
              </p:cNvSpPr>
              <p:nvPr/>
            </p:nvSpPr>
            <p:spPr bwMode="auto">
              <a:xfrm>
                <a:off x="4128" y="2976"/>
                <a:ext cx="384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100" b="1" i="1">
                    <a:solidFill>
                      <a:srgbClr val="1C1C1C"/>
                    </a:solidFill>
                    <a:latin typeface="Times New Roman" pitchFamily="18" charset="0"/>
                  </a:rPr>
                  <a:t>O</a:t>
                </a:r>
              </a:p>
            </p:txBody>
          </p:sp>
          <p:sp>
            <p:nvSpPr>
              <p:cNvPr id="37" name="Text Box 12"/>
              <p:cNvSpPr txBox="1">
                <a:spLocks noChangeArrowheads="1"/>
              </p:cNvSpPr>
              <p:nvPr/>
            </p:nvSpPr>
            <p:spPr bwMode="auto">
              <a:xfrm>
                <a:off x="4032" y="1584"/>
                <a:ext cx="384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100" b="1" i="1">
                    <a:solidFill>
                      <a:srgbClr val="1C1C1C"/>
                    </a:solidFill>
                    <a:latin typeface="Times New Roman" pitchFamily="18" charset="0"/>
                  </a:rPr>
                  <a:t>P</a:t>
                </a:r>
              </a:p>
            </p:txBody>
          </p:sp>
        </p:grpSp>
        <p:grpSp>
          <p:nvGrpSpPr>
            <p:cNvPr id="45" name="Group 46"/>
            <p:cNvGrpSpPr>
              <a:grpSpLocks/>
            </p:cNvGrpSpPr>
            <p:nvPr/>
          </p:nvGrpSpPr>
          <p:grpSpPr bwMode="auto">
            <a:xfrm>
              <a:off x="6757699" y="2461421"/>
              <a:ext cx="304801" cy="522684"/>
              <a:chOff x="4122" y="2146"/>
              <a:chExt cx="256" cy="439"/>
            </a:xfrm>
          </p:grpSpPr>
          <p:sp>
            <p:nvSpPr>
              <p:cNvPr id="46" name="Oval 18"/>
              <p:cNvSpPr>
                <a:spLocks noChangeArrowheads="1"/>
              </p:cNvSpPr>
              <p:nvPr/>
            </p:nvSpPr>
            <p:spPr bwMode="auto">
              <a:xfrm>
                <a:off x="4176" y="2331"/>
                <a:ext cx="144" cy="144"/>
              </a:xfrm>
              <a:prstGeom prst="ellipse">
                <a:avLst/>
              </a:prstGeom>
              <a:solidFill>
                <a:srgbClr val="00B050">
                  <a:alpha val="43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Text Box 19"/>
              <p:cNvSpPr txBox="1">
                <a:spLocks noChangeArrowheads="1"/>
              </p:cNvSpPr>
              <p:nvPr/>
            </p:nvSpPr>
            <p:spPr bwMode="auto">
              <a:xfrm>
                <a:off x="4122" y="2146"/>
                <a:ext cx="256" cy="4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 dirty="0">
                    <a:solidFill>
                      <a:prstClr val="black"/>
                    </a:solidFill>
                    <a:latin typeface="Times New Roman" pitchFamily="18" charset="0"/>
                  </a:rPr>
                  <a:t>-</a:t>
                </a:r>
              </a:p>
            </p:txBody>
          </p:sp>
        </p:grpSp>
        <p:grpSp>
          <p:nvGrpSpPr>
            <p:cNvPr id="48" name="Group 38"/>
            <p:cNvGrpSpPr>
              <a:grpSpLocks/>
            </p:cNvGrpSpPr>
            <p:nvPr/>
          </p:nvGrpSpPr>
          <p:grpSpPr bwMode="auto">
            <a:xfrm>
              <a:off x="6214769" y="2872186"/>
              <a:ext cx="685800" cy="704850"/>
              <a:chOff x="3648" y="2475"/>
              <a:chExt cx="576" cy="592"/>
            </a:xfrm>
          </p:grpSpPr>
          <p:sp>
            <p:nvSpPr>
              <p:cNvPr id="49" name="Line 21"/>
              <p:cNvSpPr>
                <a:spLocks noChangeShapeType="1"/>
              </p:cNvSpPr>
              <p:nvPr/>
            </p:nvSpPr>
            <p:spPr bwMode="auto">
              <a:xfrm>
                <a:off x="4224" y="2475"/>
                <a:ext cx="0" cy="336"/>
              </a:xfrm>
              <a:prstGeom prst="line">
                <a:avLst/>
              </a:prstGeom>
              <a:noFill/>
              <a:ln w="28575">
                <a:solidFill>
                  <a:srgbClr val="CC0099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aphicFrame>
            <p:nvGraphicFramePr>
              <p:cNvPr id="50" name="Object 22"/>
              <p:cNvGraphicFramePr>
                <a:graphicFrameLocks noChangeAspect="1"/>
              </p:cNvGraphicFramePr>
              <p:nvPr/>
            </p:nvGraphicFramePr>
            <p:xfrm>
              <a:off x="3648" y="2631"/>
              <a:ext cx="387" cy="4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9064" name="Equation" r:id="rId15" imgW="203112" imgH="228501" progId="Equation.3">
                      <p:embed/>
                    </p:oleObj>
                  </mc:Choice>
                  <mc:Fallback>
                    <p:oleObj name="Equation" r:id="rId15" imgW="203112" imgH="228501" progId="Equation.3">
                      <p:embed/>
                      <p:pic>
                        <p:nvPicPr>
                          <p:cNvPr id="7190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48" y="2631"/>
                            <a:ext cx="387" cy="4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1" name="Group 45"/>
            <p:cNvGrpSpPr>
              <a:grpSpLocks/>
            </p:cNvGrpSpPr>
            <p:nvPr/>
          </p:nvGrpSpPr>
          <p:grpSpPr bwMode="auto">
            <a:xfrm>
              <a:off x="6698168" y="2011362"/>
              <a:ext cx="451248" cy="1615678"/>
              <a:chOff x="4080" y="1752"/>
              <a:chExt cx="379" cy="1357"/>
            </a:xfrm>
          </p:grpSpPr>
          <p:sp>
            <p:nvSpPr>
              <p:cNvPr id="52" name="Text Box 24"/>
              <p:cNvSpPr txBox="1">
                <a:spLocks noChangeArrowheads="1"/>
              </p:cNvSpPr>
              <p:nvPr/>
            </p:nvSpPr>
            <p:spPr bwMode="auto">
              <a:xfrm>
                <a:off x="4080" y="2760"/>
                <a:ext cx="362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100">
                    <a:solidFill>
                      <a:srgbClr val="FF0000"/>
                    </a:solidFill>
                    <a:latin typeface="Times New Roman" pitchFamily="18" charset="0"/>
                  </a:rPr>
                  <a:t>- -</a:t>
                </a:r>
              </a:p>
            </p:txBody>
          </p:sp>
          <p:sp>
            <p:nvSpPr>
              <p:cNvPr id="53" name="Text Box 25"/>
              <p:cNvSpPr txBox="1">
                <a:spLocks noChangeArrowheads="1"/>
              </p:cNvSpPr>
              <p:nvPr/>
            </p:nvSpPr>
            <p:spPr bwMode="auto">
              <a:xfrm>
                <a:off x="4080" y="1752"/>
                <a:ext cx="379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1500" b="1">
                    <a:solidFill>
                      <a:srgbClr val="FF0000"/>
                    </a:solidFill>
                    <a:latin typeface="Times New Roman" pitchFamily="18" charset="0"/>
                  </a:rPr>
                  <a:t>+ +</a:t>
                </a:r>
                <a:endParaRPr kumimoji="1" lang="en-US" altLang="zh-CN" sz="1500" b="1">
                  <a:solidFill>
                    <a:prstClr val="black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54" name="Group 39"/>
            <p:cNvGrpSpPr>
              <a:grpSpLocks/>
            </p:cNvGrpSpPr>
            <p:nvPr/>
          </p:nvGrpSpPr>
          <p:grpSpPr bwMode="auto">
            <a:xfrm>
              <a:off x="6214769" y="2097089"/>
              <a:ext cx="685800" cy="571500"/>
              <a:chOff x="3648" y="1824"/>
              <a:chExt cx="576" cy="480"/>
            </a:xfrm>
          </p:grpSpPr>
          <p:sp>
            <p:nvSpPr>
              <p:cNvPr id="55" name="Line 27"/>
              <p:cNvSpPr>
                <a:spLocks noChangeShapeType="1"/>
              </p:cNvSpPr>
              <p:nvPr/>
            </p:nvSpPr>
            <p:spPr bwMode="auto">
              <a:xfrm flipV="1">
                <a:off x="4224" y="1968"/>
                <a:ext cx="0" cy="336"/>
              </a:xfrm>
              <a:prstGeom prst="lin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aphicFrame>
            <p:nvGraphicFramePr>
              <p:cNvPr id="56" name="Object 28"/>
              <p:cNvGraphicFramePr>
                <a:graphicFrameLocks noChangeAspect="1"/>
              </p:cNvGraphicFramePr>
              <p:nvPr/>
            </p:nvGraphicFramePr>
            <p:xfrm>
              <a:off x="3648" y="1824"/>
              <a:ext cx="339" cy="4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9065" name="Equation" r:id="rId17" imgW="177646" imgH="241091" progId="Equation.3">
                      <p:embed/>
                    </p:oleObj>
                  </mc:Choice>
                  <mc:Fallback>
                    <p:oleObj name="Equation" r:id="rId17" imgW="177646" imgH="241091" progId="Equation.3">
                      <p:embed/>
                      <p:pic>
                        <p:nvPicPr>
                          <p:cNvPr id="7186" name="Object 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48" y="1824"/>
                            <a:ext cx="339" cy="46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1"/>
          <p:cNvSpPr>
            <a:spLocks noGrp="1"/>
          </p:cNvSpPr>
          <p:nvPr>
            <p:ph type="sldNum" sz="quarter" idx="10"/>
          </p:nvPr>
        </p:nvSpPr>
        <p:spPr bwMode="auto">
          <a:xfrm>
            <a:off x="8553450" y="4890195"/>
            <a:ext cx="555054" cy="273844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268A75C5-27F6-4AF1-A419-67CCD931D93B}" type="slidenum">
              <a:rPr lang="en-US" altLang="zh-CN"/>
              <a:pPr/>
              <a:t>22</a:t>
            </a:fld>
            <a:endParaRPr lang="en-US" altLang="zh-CN"/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661988" y="260946"/>
            <a:ext cx="7820026" cy="1421606"/>
            <a:chOff x="107" y="761"/>
            <a:chExt cx="6568" cy="1194"/>
          </a:xfrm>
        </p:grpSpPr>
        <p:sp>
          <p:nvSpPr>
            <p:cNvPr id="9242" name="Text Box 6"/>
            <p:cNvSpPr txBox="1">
              <a:spLocks noChangeArrowheads="1"/>
            </p:cNvSpPr>
            <p:nvPr/>
          </p:nvSpPr>
          <p:spPr bwMode="auto">
            <a:xfrm>
              <a:off x="107" y="761"/>
              <a:ext cx="6568" cy="1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20000"/>
                </a:lnSpc>
              </a:pPr>
              <a:r>
                <a:rPr kumimoji="1" lang="zh-CN" altLang="en-US" sz="2400" b="1" dirty="0">
                  <a:solidFill>
                    <a:srgbClr val="CC0000"/>
                  </a:solidFill>
                  <a:latin typeface="Times New Roman" pitchFamily="18" charset="0"/>
                </a:rPr>
                <a:t>例</a:t>
              </a:r>
              <a:r>
                <a:rPr kumimoji="1" lang="en-US" altLang="zh-CN" sz="2400" b="1" dirty="0">
                  <a:solidFill>
                    <a:srgbClr val="CC0000"/>
                  </a:solidFill>
                  <a:latin typeface="Times New Roman" pitchFamily="18" charset="0"/>
                </a:rPr>
                <a:t>2   </a:t>
              </a:r>
              <a:r>
                <a:rPr kumimoji="1" lang="zh-CN" altLang="en-US" sz="2400" b="1" dirty="0">
                  <a:solidFill>
                    <a:prstClr val="black"/>
                  </a:solidFill>
                  <a:latin typeface="Times New Roman" pitchFamily="18" charset="0"/>
                </a:rPr>
                <a:t>一长为     的铜棒在磁感强度为      的均匀磁场中，以角速度      在与磁场方向垂直的平面上绕棒的一端</a:t>
              </a:r>
              <a:r>
                <a:rPr kumimoji="1" lang="zh-CN" altLang="en-US" sz="2400" b="1">
                  <a:solidFill>
                    <a:prstClr val="black"/>
                  </a:solidFill>
                  <a:latin typeface="Times New Roman" pitchFamily="18" charset="0"/>
                </a:rPr>
                <a:t>转</a:t>
              </a:r>
              <a:r>
                <a:rPr kumimoji="1" lang="zh-CN" altLang="en-US" sz="2400" b="1" smtClean="0">
                  <a:solidFill>
                    <a:prstClr val="black"/>
                  </a:solidFill>
                  <a:latin typeface="Times New Roman" pitchFamily="18" charset="0"/>
                </a:rPr>
                <a:t>动</a:t>
              </a:r>
              <a:r>
                <a:rPr kumimoji="1" lang="en-US" altLang="zh-CN" sz="2400" b="1" smtClean="0">
                  <a:solidFill>
                    <a:prstClr val="black"/>
                  </a:solidFill>
                  <a:latin typeface="Times New Roman" pitchFamily="18" charset="0"/>
                </a:rPr>
                <a:t>.</a:t>
              </a:r>
              <a:endParaRPr kumimoji="1" lang="en-US" altLang="zh-CN" sz="2400" b="1" dirty="0">
                <a:solidFill>
                  <a:prstClr val="black"/>
                </a:solidFill>
                <a:latin typeface="Times New Roman" pitchFamily="18" charset="0"/>
              </a:endParaRPr>
            </a:p>
            <a:p>
              <a:pPr eaLnBrk="1" hangingPunct="1">
                <a:lnSpc>
                  <a:spcPct val="120000"/>
                </a:lnSpc>
              </a:pPr>
              <a:r>
                <a:rPr kumimoji="1" lang="zh-CN" altLang="en-US" sz="2400" b="1" smtClean="0">
                  <a:solidFill>
                    <a:srgbClr val="CC0000"/>
                  </a:solidFill>
                  <a:latin typeface="Times New Roman" pitchFamily="18" charset="0"/>
                </a:rPr>
                <a:t>求：</a:t>
              </a:r>
              <a:r>
                <a:rPr kumimoji="1" lang="zh-CN" altLang="en-US" sz="2400" b="1" smtClean="0">
                  <a:solidFill>
                    <a:prstClr val="black"/>
                  </a:solidFill>
                  <a:latin typeface="Times New Roman" pitchFamily="18" charset="0"/>
                </a:rPr>
                <a:t>铜</a:t>
              </a:r>
              <a:r>
                <a:rPr kumimoji="1" lang="zh-CN" altLang="en-US" sz="2400" b="1" dirty="0">
                  <a:solidFill>
                    <a:prstClr val="black"/>
                  </a:solidFill>
                  <a:latin typeface="Times New Roman" pitchFamily="18" charset="0"/>
                </a:rPr>
                <a:t>棒两端的感应电动势</a:t>
              </a:r>
              <a:r>
                <a:rPr kumimoji="1" lang="en-US" altLang="zh-CN" sz="2400" b="1" dirty="0">
                  <a:solidFill>
                    <a:prstClr val="black"/>
                  </a:solidFill>
                  <a:latin typeface="Times New Roman" pitchFamily="18" charset="0"/>
                </a:rPr>
                <a:t>. </a:t>
              </a:r>
            </a:p>
          </p:txBody>
        </p:sp>
        <p:graphicFrame>
          <p:nvGraphicFramePr>
            <p:cNvPr id="9243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99902043"/>
                </p:ext>
              </p:extLst>
            </p:nvPr>
          </p:nvGraphicFramePr>
          <p:xfrm>
            <a:off x="1233" y="1221"/>
            <a:ext cx="288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044" name="公式" r:id="rId3" imgW="152334" imgH="139639" progId="Equation.3">
                    <p:embed/>
                  </p:oleObj>
                </mc:Choice>
                <mc:Fallback>
                  <p:oleObj name="公式" r:id="rId3" imgW="152334" imgH="139639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3" y="1221"/>
                          <a:ext cx="288" cy="26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44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1059188"/>
                </p:ext>
              </p:extLst>
            </p:nvPr>
          </p:nvGraphicFramePr>
          <p:xfrm>
            <a:off x="1574" y="823"/>
            <a:ext cx="244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045" name="Equation" r:id="rId5" imgW="139579" imgH="164957" progId="Equation.3">
                    <p:embed/>
                  </p:oleObj>
                </mc:Choice>
                <mc:Fallback>
                  <p:oleObj name="Equation" r:id="rId5" imgW="139579" imgH="164957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4" y="823"/>
                          <a:ext cx="244" cy="2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45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1944044"/>
                </p:ext>
              </p:extLst>
            </p:nvPr>
          </p:nvGraphicFramePr>
          <p:xfrm>
            <a:off x="4250" y="842"/>
            <a:ext cx="221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046" name="Equation" r:id="rId7" imgW="215619" imgH="266353" progId="Equation.3">
                    <p:embed/>
                  </p:oleObj>
                </mc:Choice>
                <mc:Fallback>
                  <p:oleObj name="Equation" r:id="rId7" imgW="215619" imgH="266353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0" y="842"/>
                          <a:ext cx="221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980956" y="1968678"/>
            <a:ext cx="2815828" cy="2228850"/>
            <a:chOff x="3072" y="1392"/>
            <a:chExt cx="2365" cy="1872"/>
          </a:xfrm>
        </p:grpSpPr>
        <p:sp>
          <p:nvSpPr>
            <p:cNvPr id="9231" name="Rectangle 11"/>
            <p:cNvSpPr>
              <a:spLocks noChangeArrowheads="1"/>
            </p:cNvSpPr>
            <p:nvPr/>
          </p:nvSpPr>
          <p:spPr bwMode="auto">
            <a:xfrm>
              <a:off x="3072" y="1392"/>
              <a:ext cx="2208" cy="18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32" name="Rectangle 12"/>
            <p:cNvSpPr>
              <a:spLocks noChangeArrowheads="1"/>
            </p:cNvSpPr>
            <p:nvPr/>
          </p:nvSpPr>
          <p:spPr bwMode="auto">
            <a:xfrm>
              <a:off x="3168" y="1488"/>
              <a:ext cx="2269" cy="1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b="1">
                  <a:solidFill>
                    <a:srgbClr val="3333CC"/>
                  </a:solidFill>
                  <a:latin typeface="Times New Roman" pitchFamily="18" charset="0"/>
                </a:rPr>
                <a:t>×     ×     ×     ×     ×</a:t>
              </a:r>
            </a:p>
            <a:p>
              <a:pPr eaLnBrk="1" hangingPunct="1">
                <a:spcBef>
                  <a:spcPct val="50000"/>
                </a:spcBef>
              </a:pPr>
              <a:r>
                <a:rPr kumimoji="1" lang="en-US" altLang="zh-CN" b="1">
                  <a:solidFill>
                    <a:srgbClr val="3333CC"/>
                  </a:solidFill>
                  <a:latin typeface="Times New Roman" pitchFamily="18" charset="0"/>
                </a:rPr>
                <a:t>×     ×     ×     ×     ×</a:t>
              </a:r>
            </a:p>
            <a:p>
              <a:pPr eaLnBrk="1" hangingPunct="1">
                <a:spcBef>
                  <a:spcPct val="50000"/>
                </a:spcBef>
              </a:pPr>
              <a:r>
                <a:rPr kumimoji="1" lang="en-US" altLang="zh-CN" b="1">
                  <a:solidFill>
                    <a:srgbClr val="3333CC"/>
                  </a:solidFill>
                  <a:latin typeface="Times New Roman" pitchFamily="18" charset="0"/>
                </a:rPr>
                <a:t>×     ×     ×     ×     ×</a:t>
              </a:r>
            </a:p>
            <a:p>
              <a:pPr eaLnBrk="1" hangingPunct="1">
                <a:spcBef>
                  <a:spcPct val="50000"/>
                </a:spcBef>
              </a:pPr>
              <a:r>
                <a:rPr kumimoji="1" lang="en-US" altLang="zh-CN" b="1">
                  <a:solidFill>
                    <a:srgbClr val="3333CC"/>
                  </a:solidFill>
                  <a:latin typeface="Times New Roman" pitchFamily="18" charset="0"/>
                </a:rPr>
                <a:t>×     ×     ×     ×     ×</a:t>
              </a:r>
            </a:p>
            <a:p>
              <a:pPr eaLnBrk="1" hangingPunct="1">
                <a:spcBef>
                  <a:spcPct val="50000"/>
                </a:spcBef>
              </a:pPr>
              <a:r>
                <a:rPr kumimoji="1" lang="en-US" altLang="zh-CN" b="1">
                  <a:solidFill>
                    <a:srgbClr val="3333CC"/>
                  </a:solidFill>
                  <a:latin typeface="Times New Roman" pitchFamily="18" charset="0"/>
                </a:rPr>
                <a:t>×     ×     ×     ×     ×</a:t>
              </a:r>
            </a:p>
          </p:txBody>
        </p:sp>
        <p:sp>
          <p:nvSpPr>
            <p:cNvPr id="9233" name="Oval 13"/>
            <p:cNvSpPr>
              <a:spLocks noChangeArrowheads="1"/>
            </p:cNvSpPr>
            <p:nvPr/>
          </p:nvSpPr>
          <p:spPr bwMode="auto">
            <a:xfrm>
              <a:off x="3264" y="1440"/>
              <a:ext cx="1776" cy="1776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34" name="Oval 14"/>
            <p:cNvSpPr>
              <a:spLocks noChangeArrowheads="1"/>
            </p:cNvSpPr>
            <p:nvPr/>
          </p:nvSpPr>
          <p:spPr bwMode="auto">
            <a:xfrm>
              <a:off x="3264" y="1440"/>
              <a:ext cx="1776" cy="177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35" name="Rectangle 15"/>
            <p:cNvSpPr>
              <a:spLocks noChangeArrowheads="1"/>
            </p:cNvSpPr>
            <p:nvPr/>
          </p:nvSpPr>
          <p:spPr bwMode="auto">
            <a:xfrm rot="-2284107">
              <a:off x="4080" y="2064"/>
              <a:ext cx="864" cy="48"/>
            </a:xfrm>
            <a:prstGeom prst="rect">
              <a:avLst/>
            </a:prstGeom>
            <a:solidFill>
              <a:srgbClr val="CC9900"/>
            </a:solidFill>
            <a:ln w="19050">
              <a:solidFill>
                <a:srgbClr val="99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36" name="AutoShape 16"/>
            <p:cNvSpPr>
              <a:spLocks noChangeArrowheads="1"/>
            </p:cNvSpPr>
            <p:nvPr/>
          </p:nvSpPr>
          <p:spPr bwMode="auto">
            <a:xfrm rot="18126159">
              <a:off x="3967" y="2111"/>
              <a:ext cx="384" cy="4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50 w 21600"/>
                <a:gd name="T19" fmla="*/ 3150 h 21600"/>
                <a:gd name="T20" fmla="*/ 18450 w 21600"/>
                <a:gd name="T21" fmla="*/ 1845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9349" y="8600"/>
                  </a:moveTo>
                  <a:cubicBezTo>
                    <a:pt x="18345" y="4698"/>
                    <a:pt x="14828" y="1972"/>
                    <a:pt x="10800" y="1972"/>
                  </a:cubicBezTo>
                  <a:cubicBezTo>
                    <a:pt x="5924" y="1972"/>
                    <a:pt x="1972" y="5924"/>
                    <a:pt x="1972" y="10800"/>
                  </a:cubicBezTo>
                  <a:cubicBezTo>
                    <a:pt x="1971" y="11088"/>
                    <a:pt x="1986" y="11375"/>
                    <a:pt x="2014" y="11662"/>
                  </a:cubicBezTo>
                  <a:lnTo>
                    <a:pt x="51" y="11855"/>
                  </a:lnTo>
                  <a:cubicBezTo>
                    <a:pt x="17" y="11504"/>
                    <a:pt x="0" y="11152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5728" y="-1"/>
                    <a:pt x="20031" y="3336"/>
                    <a:pt x="21259" y="8108"/>
                  </a:cubicBezTo>
                  <a:lnTo>
                    <a:pt x="23874" y="7435"/>
                  </a:lnTo>
                  <a:lnTo>
                    <a:pt x="21222" y="11924"/>
                  </a:lnTo>
                  <a:lnTo>
                    <a:pt x="16734" y="9272"/>
                  </a:lnTo>
                  <a:lnTo>
                    <a:pt x="19349" y="8600"/>
                  </a:lnTo>
                  <a:close/>
                </a:path>
              </a:pathLst>
            </a:custGeom>
            <a:solidFill>
              <a:srgbClr val="FF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38" name="Text Box 18"/>
            <p:cNvSpPr txBox="1">
              <a:spLocks noChangeArrowheads="1"/>
            </p:cNvSpPr>
            <p:nvPr/>
          </p:nvSpPr>
          <p:spPr bwMode="auto">
            <a:xfrm>
              <a:off x="4131" y="2304"/>
              <a:ext cx="318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100" b="1" i="1">
                  <a:solidFill>
                    <a:srgbClr val="CC0000"/>
                  </a:solidFill>
                  <a:latin typeface="Times New Roman" pitchFamily="18" charset="0"/>
                </a:rPr>
                <a:t>O</a:t>
              </a:r>
              <a:endParaRPr kumimoji="1" lang="en-US" altLang="zh-CN" sz="2100" b="1" i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9239" name="Text Box 19"/>
            <p:cNvSpPr txBox="1">
              <a:spLocks noChangeArrowheads="1"/>
            </p:cNvSpPr>
            <p:nvPr/>
          </p:nvSpPr>
          <p:spPr bwMode="auto">
            <a:xfrm>
              <a:off x="4848" y="1632"/>
              <a:ext cx="274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b="1" i="1">
                  <a:solidFill>
                    <a:srgbClr val="CC0000"/>
                  </a:solidFill>
                  <a:latin typeface="Times New Roman" pitchFamily="18" charset="0"/>
                </a:rPr>
                <a:t>P</a:t>
              </a:r>
            </a:p>
          </p:txBody>
        </p:sp>
        <p:graphicFrame>
          <p:nvGraphicFramePr>
            <p:cNvPr id="9240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0771208"/>
                </p:ext>
              </p:extLst>
            </p:nvPr>
          </p:nvGraphicFramePr>
          <p:xfrm>
            <a:off x="3707" y="1963"/>
            <a:ext cx="336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047" name="公式" r:id="rId9" imgW="152334" imgH="139639" progId="Equation.3">
                    <p:embed/>
                  </p:oleObj>
                </mc:Choice>
                <mc:Fallback>
                  <p:oleObj name="公式" r:id="rId9" imgW="152334" imgH="139639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7" y="1963"/>
                          <a:ext cx="336" cy="31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41" name="Object 21"/>
            <p:cNvGraphicFramePr>
              <a:graphicFrameLocks noChangeAspect="1"/>
            </p:cNvGraphicFramePr>
            <p:nvPr/>
          </p:nvGraphicFramePr>
          <p:xfrm>
            <a:off x="3329" y="2400"/>
            <a:ext cx="223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048" name="Equation" r:id="rId10" imgW="215619" imgH="266353" progId="Equation.3">
                    <p:embed/>
                  </p:oleObj>
                </mc:Choice>
                <mc:Fallback>
                  <p:oleObj name="Equation" r:id="rId10" imgW="215619" imgH="266353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9" y="2400"/>
                          <a:ext cx="223" cy="2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7352556" y="2346106"/>
            <a:ext cx="903685" cy="1176338"/>
            <a:chOff x="4224" y="1708"/>
            <a:chExt cx="759" cy="988"/>
          </a:xfrm>
        </p:grpSpPr>
        <p:sp>
          <p:nvSpPr>
            <p:cNvPr id="9224" name="Line 27"/>
            <p:cNvSpPr>
              <a:spLocks noChangeShapeType="1"/>
            </p:cNvSpPr>
            <p:nvPr/>
          </p:nvSpPr>
          <p:spPr bwMode="auto">
            <a:xfrm>
              <a:off x="4512" y="2118"/>
              <a:ext cx="240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9225" name="Object 28"/>
            <p:cNvGraphicFramePr>
              <a:graphicFrameLocks noChangeAspect="1"/>
            </p:cNvGraphicFramePr>
            <p:nvPr/>
          </p:nvGraphicFramePr>
          <p:xfrm>
            <a:off x="4704" y="2304"/>
            <a:ext cx="279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049" name="Equation" r:id="rId12" imgW="126725" imgH="177415" progId="Equation.3">
                    <p:embed/>
                  </p:oleObj>
                </mc:Choice>
                <mc:Fallback>
                  <p:oleObj name="Equation" r:id="rId12" imgW="126725" imgH="177415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4" y="2304"/>
                          <a:ext cx="279" cy="3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26" name="Object 29"/>
            <p:cNvGraphicFramePr>
              <a:graphicFrameLocks noChangeAspect="1"/>
            </p:cNvGraphicFramePr>
            <p:nvPr/>
          </p:nvGraphicFramePr>
          <p:xfrm>
            <a:off x="4224" y="1708"/>
            <a:ext cx="336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050" name="Equation" r:id="rId14" imgW="342751" imgH="330057" progId="Equation.3">
                    <p:embed/>
                  </p:oleObj>
                </mc:Choice>
                <mc:Fallback>
                  <p:oleObj name="Equation" r:id="rId14" imgW="342751" imgH="330057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1708"/>
                          <a:ext cx="336" cy="3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27" name="AutoShape 30"/>
            <p:cNvSpPr>
              <a:spLocks noChangeArrowheads="1"/>
            </p:cNvSpPr>
            <p:nvPr/>
          </p:nvSpPr>
          <p:spPr bwMode="auto">
            <a:xfrm rot="2782869">
              <a:off x="4488" y="1944"/>
              <a:ext cx="96" cy="240"/>
            </a:xfrm>
            <a:prstGeom prst="upArrow">
              <a:avLst>
                <a:gd name="adj1" fmla="val 42704"/>
                <a:gd name="adj2" fmla="val 134375"/>
              </a:avLst>
            </a:prstGeom>
            <a:solidFill>
              <a:srgbClr val="FFFF99"/>
            </a:solidFill>
            <a:ln w="28575">
              <a:solidFill>
                <a:srgbClr val="6633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43337" y="2695240"/>
            <a:ext cx="4438263" cy="978729"/>
            <a:chOff x="743337" y="2695240"/>
            <a:chExt cx="4438263" cy="978729"/>
          </a:xfrm>
        </p:grpSpPr>
        <p:sp>
          <p:nvSpPr>
            <p:cNvPr id="13314" name="Text Box 2"/>
            <p:cNvSpPr txBox="1">
              <a:spLocks noChangeArrowheads="1"/>
            </p:cNvSpPr>
            <p:nvPr/>
          </p:nvSpPr>
          <p:spPr bwMode="auto">
            <a:xfrm>
              <a:off x="743337" y="2695240"/>
              <a:ext cx="4438263" cy="9787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20000"/>
                </a:lnSpc>
              </a:pPr>
              <a:r>
                <a:rPr kumimoji="1" lang="zh-CN" altLang="en-US" sz="2400" b="1">
                  <a:solidFill>
                    <a:srgbClr val="CC0000"/>
                  </a:solidFill>
                  <a:latin typeface="Times New Roman" pitchFamily="18" charset="0"/>
                </a:rPr>
                <a:t>解   </a:t>
              </a:r>
              <a:r>
                <a:rPr kumimoji="1" lang="zh-CN" altLang="en-US" sz="2400" b="1">
                  <a:solidFill>
                    <a:prstClr val="black"/>
                  </a:solidFill>
                  <a:latin typeface="Times New Roman" pitchFamily="18" charset="0"/>
                </a:rPr>
                <a:t>根据楞次定律，判断感应电动势的方向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2425021" y="3234312"/>
              <a:ext cx="11849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i="1">
                  <a:solidFill>
                    <a:prstClr val="black"/>
                  </a:solidFill>
                  <a:latin typeface="Times New Roman" pitchFamily="18" charset="0"/>
                </a:rPr>
                <a:t>O</a:t>
              </a:r>
              <a:r>
                <a:rPr kumimoji="1" lang="en-US" altLang="zh-CN" b="1">
                  <a:solidFill>
                    <a:prstClr val="black"/>
                  </a:solidFill>
                  <a:latin typeface="Times New Roman" pitchFamily="18" charset="0"/>
                </a:rPr>
                <a:t>            </a:t>
              </a:r>
              <a:r>
                <a:rPr kumimoji="1" lang="en-US" altLang="zh-CN" b="1" i="1">
                  <a:solidFill>
                    <a:prstClr val="black"/>
                  </a:solidFill>
                  <a:latin typeface="Times New Roman" pitchFamily="18" charset="0"/>
                </a:rPr>
                <a:t>P</a:t>
              </a:r>
              <a:endParaRPr lang="zh-CN" altLang="en-US"/>
            </a:p>
          </p:txBody>
        </p:sp>
        <p:sp>
          <p:nvSpPr>
            <p:cNvPr id="30" name="Line 25"/>
            <p:cNvSpPr>
              <a:spLocks noChangeShapeType="1"/>
            </p:cNvSpPr>
            <p:nvPr/>
          </p:nvSpPr>
          <p:spPr bwMode="auto">
            <a:xfrm>
              <a:off x="2736339" y="3409453"/>
              <a:ext cx="61945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A3A18A4-210D-4CA6-8105-05BB0D2CE803}" type="slidenum">
              <a:rPr lang="en-US" altLang="zh-CN"/>
              <a:pPr/>
              <a:t>23</a:t>
            </a:fld>
            <a:endParaRPr lang="en-US" altLang="zh-CN"/>
          </a:p>
        </p:txBody>
      </p:sp>
      <p:graphicFrame>
        <p:nvGraphicFramePr>
          <p:cNvPr id="14359" name="Object 23"/>
          <p:cNvGraphicFramePr>
            <a:graphicFrameLocks noChangeAspect="1"/>
          </p:cNvGraphicFramePr>
          <p:nvPr/>
        </p:nvGraphicFramePr>
        <p:xfrm>
          <a:off x="2357755" y="2728020"/>
          <a:ext cx="1708547" cy="672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305" name="Equation" r:id="rId3" imgW="672808" imgH="330057" progId="Equation.3">
                  <p:embed/>
                </p:oleObj>
              </mc:Choice>
              <mc:Fallback>
                <p:oleObj name="Equation" r:id="rId3" imgW="672808" imgH="330057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755" y="2728020"/>
                        <a:ext cx="1708547" cy="6727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0" name="Object 24"/>
          <p:cNvGraphicFramePr>
            <a:graphicFrameLocks noChangeAspect="1"/>
          </p:cNvGraphicFramePr>
          <p:nvPr/>
        </p:nvGraphicFramePr>
        <p:xfrm>
          <a:off x="2033719" y="1825563"/>
          <a:ext cx="1782365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306" name="Equation" r:id="rId5" imgW="749300" imgH="330200" progId="Equation.3">
                  <p:embed/>
                </p:oleObj>
              </mc:Choice>
              <mc:Fallback>
                <p:oleObj name="Equation" r:id="rId5" imgW="749300" imgH="3302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719" y="1825563"/>
                        <a:ext cx="1782365" cy="671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1" name="Object 25"/>
          <p:cNvGraphicFramePr>
            <a:graphicFrameLocks noChangeAspect="1"/>
          </p:cNvGraphicFramePr>
          <p:nvPr/>
        </p:nvGraphicFramePr>
        <p:xfrm>
          <a:off x="1979713" y="3631666"/>
          <a:ext cx="1832372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307" name="Equation" r:id="rId7" imgW="748975" imgH="393529" progId="Equation.3">
                  <p:embed/>
                </p:oleObj>
              </mc:Choice>
              <mc:Fallback>
                <p:oleObj name="Equation" r:id="rId7" imgW="748975" imgH="393529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3" y="3631666"/>
                        <a:ext cx="1832372" cy="776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4800600" y="1059582"/>
            <a:ext cx="2905125" cy="2228850"/>
            <a:chOff x="3072" y="1392"/>
            <a:chExt cx="2440" cy="1872"/>
          </a:xfrm>
        </p:grpSpPr>
        <p:sp>
          <p:nvSpPr>
            <p:cNvPr id="10258" name="Rectangle 28"/>
            <p:cNvSpPr>
              <a:spLocks noChangeArrowheads="1"/>
            </p:cNvSpPr>
            <p:nvPr/>
          </p:nvSpPr>
          <p:spPr bwMode="auto">
            <a:xfrm>
              <a:off x="3072" y="1392"/>
              <a:ext cx="2208" cy="18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59" name="Rectangle 29"/>
            <p:cNvSpPr>
              <a:spLocks noChangeArrowheads="1"/>
            </p:cNvSpPr>
            <p:nvPr/>
          </p:nvSpPr>
          <p:spPr bwMode="auto">
            <a:xfrm>
              <a:off x="3168" y="1488"/>
              <a:ext cx="2344" cy="1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b="1">
                  <a:solidFill>
                    <a:srgbClr val="3333CC"/>
                  </a:solidFill>
                  <a:latin typeface="Times New Roman" pitchFamily="18" charset="0"/>
                </a:rPr>
                <a:t>×     ×     ×     ×     ×</a:t>
              </a:r>
            </a:p>
            <a:p>
              <a:pPr eaLnBrk="1" hangingPunct="1">
                <a:spcBef>
                  <a:spcPct val="50000"/>
                </a:spcBef>
              </a:pPr>
              <a:r>
                <a:rPr kumimoji="1" lang="en-US" altLang="zh-CN" b="1">
                  <a:solidFill>
                    <a:srgbClr val="3333CC"/>
                  </a:solidFill>
                  <a:latin typeface="Times New Roman" pitchFamily="18" charset="0"/>
                </a:rPr>
                <a:t>×     ×     ×     ×     ×</a:t>
              </a:r>
            </a:p>
            <a:p>
              <a:pPr eaLnBrk="1" hangingPunct="1">
                <a:spcBef>
                  <a:spcPct val="50000"/>
                </a:spcBef>
              </a:pPr>
              <a:r>
                <a:rPr kumimoji="1" lang="en-US" altLang="zh-CN" b="1">
                  <a:solidFill>
                    <a:srgbClr val="3333CC"/>
                  </a:solidFill>
                  <a:latin typeface="Times New Roman" pitchFamily="18" charset="0"/>
                </a:rPr>
                <a:t>×     ×     ×     ×     ×</a:t>
              </a:r>
            </a:p>
            <a:p>
              <a:pPr eaLnBrk="1" hangingPunct="1">
                <a:spcBef>
                  <a:spcPct val="50000"/>
                </a:spcBef>
              </a:pPr>
              <a:r>
                <a:rPr kumimoji="1" lang="en-US" altLang="zh-CN" b="1">
                  <a:solidFill>
                    <a:srgbClr val="3333CC"/>
                  </a:solidFill>
                  <a:latin typeface="Times New Roman" pitchFamily="18" charset="0"/>
                </a:rPr>
                <a:t>×     ×     ×     ×     ×</a:t>
              </a:r>
            </a:p>
            <a:p>
              <a:pPr eaLnBrk="1" hangingPunct="1">
                <a:spcBef>
                  <a:spcPct val="50000"/>
                </a:spcBef>
              </a:pPr>
              <a:r>
                <a:rPr kumimoji="1" lang="en-US" altLang="zh-CN" b="1">
                  <a:solidFill>
                    <a:srgbClr val="3333CC"/>
                  </a:solidFill>
                  <a:latin typeface="Times New Roman" pitchFamily="18" charset="0"/>
                </a:rPr>
                <a:t>×     ×     ×     ×     ×</a:t>
              </a:r>
            </a:p>
          </p:txBody>
        </p:sp>
        <p:sp>
          <p:nvSpPr>
            <p:cNvPr id="10260" name="Oval 30"/>
            <p:cNvSpPr>
              <a:spLocks noChangeArrowheads="1"/>
            </p:cNvSpPr>
            <p:nvPr/>
          </p:nvSpPr>
          <p:spPr bwMode="auto">
            <a:xfrm>
              <a:off x="3264" y="1440"/>
              <a:ext cx="1776" cy="1776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61" name="Oval 31"/>
            <p:cNvSpPr>
              <a:spLocks noChangeArrowheads="1"/>
            </p:cNvSpPr>
            <p:nvPr/>
          </p:nvSpPr>
          <p:spPr bwMode="auto">
            <a:xfrm>
              <a:off x="3264" y="1440"/>
              <a:ext cx="1776" cy="177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62" name="Rectangle 32"/>
            <p:cNvSpPr>
              <a:spLocks noChangeArrowheads="1"/>
            </p:cNvSpPr>
            <p:nvPr/>
          </p:nvSpPr>
          <p:spPr bwMode="auto">
            <a:xfrm rot="-2284107">
              <a:off x="4080" y="2064"/>
              <a:ext cx="864" cy="48"/>
            </a:xfrm>
            <a:prstGeom prst="rect">
              <a:avLst/>
            </a:prstGeom>
            <a:solidFill>
              <a:srgbClr val="CC9900"/>
            </a:solidFill>
            <a:ln w="19050">
              <a:solidFill>
                <a:srgbClr val="99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63" name="AutoShape 33"/>
            <p:cNvSpPr>
              <a:spLocks noChangeArrowheads="1"/>
            </p:cNvSpPr>
            <p:nvPr/>
          </p:nvSpPr>
          <p:spPr bwMode="auto">
            <a:xfrm rot="18313625">
              <a:off x="3936" y="2160"/>
              <a:ext cx="384" cy="4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50 w 21600"/>
                <a:gd name="T19" fmla="*/ 3150 h 21600"/>
                <a:gd name="T20" fmla="*/ 18450 w 21600"/>
                <a:gd name="T21" fmla="*/ 1845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9349" y="8600"/>
                  </a:moveTo>
                  <a:cubicBezTo>
                    <a:pt x="18345" y="4698"/>
                    <a:pt x="14828" y="1972"/>
                    <a:pt x="10800" y="1972"/>
                  </a:cubicBezTo>
                  <a:cubicBezTo>
                    <a:pt x="5924" y="1972"/>
                    <a:pt x="1972" y="5924"/>
                    <a:pt x="1972" y="10800"/>
                  </a:cubicBezTo>
                  <a:cubicBezTo>
                    <a:pt x="1971" y="11088"/>
                    <a:pt x="1986" y="11375"/>
                    <a:pt x="2014" y="11662"/>
                  </a:cubicBezTo>
                  <a:lnTo>
                    <a:pt x="51" y="11855"/>
                  </a:lnTo>
                  <a:cubicBezTo>
                    <a:pt x="17" y="11504"/>
                    <a:pt x="0" y="11152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5728" y="-1"/>
                    <a:pt x="20031" y="3336"/>
                    <a:pt x="21259" y="8108"/>
                  </a:cubicBezTo>
                  <a:lnTo>
                    <a:pt x="23874" y="7435"/>
                  </a:lnTo>
                  <a:lnTo>
                    <a:pt x="21222" y="11924"/>
                  </a:lnTo>
                  <a:lnTo>
                    <a:pt x="16734" y="9272"/>
                  </a:lnTo>
                  <a:lnTo>
                    <a:pt x="19349" y="8600"/>
                  </a:lnTo>
                  <a:close/>
                </a:path>
              </a:pathLst>
            </a:custGeom>
            <a:solidFill>
              <a:srgbClr val="FF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10264" name="Object 34"/>
            <p:cNvGraphicFramePr>
              <a:graphicFrameLocks noChangeAspect="1"/>
            </p:cNvGraphicFramePr>
            <p:nvPr/>
          </p:nvGraphicFramePr>
          <p:xfrm>
            <a:off x="4176" y="2400"/>
            <a:ext cx="336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308" name="公式" r:id="rId9" imgW="152334" imgH="139639" progId="Equation.3">
                    <p:embed/>
                  </p:oleObj>
                </mc:Choice>
                <mc:Fallback>
                  <p:oleObj name="公式" r:id="rId9" imgW="152334" imgH="139639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2400"/>
                          <a:ext cx="336" cy="31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65" name="Text Box 35"/>
            <p:cNvSpPr txBox="1">
              <a:spLocks noChangeArrowheads="1"/>
            </p:cNvSpPr>
            <p:nvPr/>
          </p:nvSpPr>
          <p:spPr bwMode="auto">
            <a:xfrm>
              <a:off x="3984" y="2304"/>
              <a:ext cx="318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100" b="1" i="1">
                  <a:solidFill>
                    <a:srgbClr val="CC0000"/>
                  </a:solidFill>
                  <a:latin typeface="Times New Roman" pitchFamily="18" charset="0"/>
                </a:rPr>
                <a:t>O</a:t>
              </a:r>
              <a:endParaRPr kumimoji="1" lang="en-US" altLang="zh-CN" sz="2100" b="1" i="1">
                <a:solidFill>
                  <a:prstClr val="black"/>
                </a:solidFill>
                <a:latin typeface="Times New Roman" pitchFamily="18" charset="0"/>
              </a:endParaRPr>
            </a:p>
          </p:txBody>
        </p:sp>
        <p:sp>
          <p:nvSpPr>
            <p:cNvPr id="10266" name="Text Box 36"/>
            <p:cNvSpPr txBox="1">
              <a:spLocks noChangeArrowheads="1"/>
            </p:cNvSpPr>
            <p:nvPr/>
          </p:nvSpPr>
          <p:spPr bwMode="auto">
            <a:xfrm>
              <a:off x="4848" y="1632"/>
              <a:ext cx="274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b="1" i="1">
                  <a:solidFill>
                    <a:srgbClr val="CC0000"/>
                  </a:solidFill>
                  <a:latin typeface="Times New Roman" pitchFamily="18" charset="0"/>
                </a:rPr>
                <a:t>P</a:t>
              </a:r>
            </a:p>
          </p:txBody>
        </p:sp>
        <p:graphicFrame>
          <p:nvGraphicFramePr>
            <p:cNvPr id="10267" name="Object 37"/>
            <p:cNvGraphicFramePr>
              <a:graphicFrameLocks noChangeAspect="1"/>
            </p:cNvGraphicFramePr>
            <p:nvPr/>
          </p:nvGraphicFramePr>
          <p:xfrm>
            <a:off x="4176" y="2400"/>
            <a:ext cx="336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309" name="公式" r:id="rId11" imgW="152334" imgH="139639" progId="Equation.3">
                    <p:embed/>
                  </p:oleObj>
                </mc:Choice>
                <mc:Fallback>
                  <p:oleObj name="公式" r:id="rId11" imgW="152334" imgH="139639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2400"/>
                          <a:ext cx="336" cy="31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68" name="Object 38"/>
            <p:cNvGraphicFramePr>
              <a:graphicFrameLocks noChangeAspect="1"/>
            </p:cNvGraphicFramePr>
            <p:nvPr/>
          </p:nvGraphicFramePr>
          <p:xfrm>
            <a:off x="3329" y="2400"/>
            <a:ext cx="223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310" name="Equation" r:id="rId12" imgW="215619" imgH="266353" progId="Equation.3">
                    <p:embed/>
                  </p:oleObj>
                </mc:Choice>
                <mc:Fallback>
                  <p:oleObj name="Equation" r:id="rId12" imgW="215619" imgH="266353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9" y="2400"/>
                          <a:ext cx="223" cy="2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6172200" y="1437010"/>
            <a:ext cx="903685" cy="1176338"/>
            <a:chOff x="4224" y="1708"/>
            <a:chExt cx="759" cy="988"/>
          </a:xfrm>
        </p:grpSpPr>
        <p:sp>
          <p:nvSpPr>
            <p:cNvPr id="10254" name="Line 44"/>
            <p:cNvSpPr>
              <a:spLocks noChangeShapeType="1"/>
            </p:cNvSpPr>
            <p:nvPr/>
          </p:nvSpPr>
          <p:spPr bwMode="auto">
            <a:xfrm>
              <a:off x="4512" y="2118"/>
              <a:ext cx="240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10255" name="Object 45"/>
            <p:cNvGraphicFramePr>
              <a:graphicFrameLocks noChangeAspect="1"/>
            </p:cNvGraphicFramePr>
            <p:nvPr/>
          </p:nvGraphicFramePr>
          <p:xfrm>
            <a:off x="4704" y="2304"/>
            <a:ext cx="279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311" name="Equation" r:id="rId14" imgW="126725" imgH="177415" progId="Equation.3">
                    <p:embed/>
                  </p:oleObj>
                </mc:Choice>
                <mc:Fallback>
                  <p:oleObj name="Equation" r:id="rId14" imgW="126725" imgH="177415" progId="Equation.3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4" y="2304"/>
                          <a:ext cx="279" cy="3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56" name="Object 46"/>
            <p:cNvGraphicFramePr>
              <a:graphicFrameLocks noChangeAspect="1"/>
            </p:cNvGraphicFramePr>
            <p:nvPr/>
          </p:nvGraphicFramePr>
          <p:xfrm>
            <a:off x="4224" y="1708"/>
            <a:ext cx="336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312" name="Equation" r:id="rId16" imgW="342751" imgH="330057" progId="Equation.3">
                    <p:embed/>
                  </p:oleObj>
                </mc:Choice>
                <mc:Fallback>
                  <p:oleObj name="Equation" r:id="rId16" imgW="342751" imgH="330057" progId="Equation.3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1708"/>
                          <a:ext cx="336" cy="3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7" name="AutoShape 47"/>
            <p:cNvSpPr>
              <a:spLocks noChangeArrowheads="1"/>
            </p:cNvSpPr>
            <p:nvPr/>
          </p:nvSpPr>
          <p:spPr bwMode="auto">
            <a:xfrm rot="2782869">
              <a:off x="4488" y="1944"/>
              <a:ext cx="96" cy="240"/>
            </a:xfrm>
            <a:prstGeom prst="upArrow">
              <a:avLst>
                <a:gd name="adj1" fmla="val 42704"/>
                <a:gd name="adj2" fmla="val 134375"/>
              </a:avLst>
            </a:prstGeom>
            <a:solidFill>
              <a:srgbClr val="FFFF99"/>
            </a:solidFill>
            <a:ln w="28575">
              <a:solidFill>
                <a:srgbClr val="6633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oup 49"/>
          <p:cNvGrpSpPr>
            <a:grpSpLocks/>
          </p:cNvGrpSpPr>
          <p:nvPr/>
        </p:nvGrpSpPr>
        <p:grpSpPr bwMode="auto">
          <a:xfrm>
            <a:off x="4800600" y="3699198"/>
            <a:ext cx="2646759" cy="481013"/>
            <a:chOff x="3024" y="3312"/>
            <a:chExt cx="2256" cy="404"/>
          </a:xfrm>
        </p:grpSpPr>
        <p:sp>
          <p:nvSpPr>
            <p:cNvPr id="10251" name="Text Box 50"/>
            <p:cNvSpPr txBox="1">
              <a:spLocks noChangeArrowheads="1"/>
            </p:cNvSpPr>
            <p:nvPr/>
          </p:nvSpPr>
          <p:spPr bwMode="auto">
            <a:xfrm>
              <a:off x="3024" y="3360"/>
              <a:ext cx="2256" cy="349"/>
            </a:xfrm>
            <a:prstGeom prst="rect">
              <a:avLst/>
            </a:prstGeom>
            <a:solidFill>
              <a:srgbClr val="F6FDE9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100" b="1">
                  <a:solidFill>
                    <a:srgbClr val="CC0000"/>
                  </a:solidFill>
                  <a:latin typeface="Times New Roman" pitchFamily="18" charset="0"/>
                </a:rPr>
                <a:t>       </a:t>
              </a:r>
              <a:r>
                <a:rPr kumimoji="1" lang="zh-CN" altLang="en-US" sz="2100" b="1">
                  <a:solidFill>
                    <a:prstClr val="black"/>
                  </a:solidFill>
                  <a:latin typeface="Times New Roman" pitchFamily="18" charset="0"/>
                </a:rPr>
                <a:t>方向  </a:t>
              </a:r>
              <a:r>
                <a:rPr kumimoji="1" lang="en-US" altLang="zh-CN" sz="2100" b="1" i="1">
                  <a:solidFill>
                    <a:prstClr val="black"/>
                  </a:solidFill>
                  <a:latin typeface="Times New Roman" pitchFamily="18" charset="0"/>
                </a:rPr>
                <a:t>O</a:t>
              </a:r>
              <a:r>
                <a:rPr kumimoji="1" lang="en-US" altLang="zh-CN" sz="2100" b="1">
                  <a:solidFill>
                    <a:prstClr val="black"/>
                  </a:solidFill>
                  <a:latin typeface="Times New Roman" pitchFamily="18" charset="0"/>
                </a:rPr>
                <a:t>            </a:t>
              </a:r>
              <a:r>
                <a:rPr kumimoji="1" lang="en-US" altLang="zh-CN" sz="2100" b="1" i="1">
                  <a:solidFill>
                    <a:prstClr val="black"/>
                  </a:solidFill>
                  <a:latin typeface="Times New Roman" pitchFamily="18" charset="0"/>
                </a:rPr>
                <a:t>P</a:t>
              </a:r>
            </a:p>
          </p:txBody>
        </p:sp>
        <p:graphicFrame>
          <p:nvGraphicFramePr>
            <p:cNvPr id="10252" name="Object 51"/>
            <p:cNvGraphicFramePr>
              <a:graphicFrameLocks noChangeAspect="1"/>
            </p:cNvGraphicFramePr>
            <p:nvPr/>
          </p:nvGraphicFramePr>
          <p:xfrm>
            <a:off x="3164" y="3312"/>
            <a:ext cx="340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313" name="Equation" r:id="rId18" imgW="139579" imgH="215713" progId="Equation.3">
                    <p:embed/>
                  </p:oleObj>
                </mc:Choice>
                <mc:Fallback>
                  <p:oleObj name="Equation" r:id="rId18" imgW="139579" imgH="215713" progId="Equation.3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4" y="3312"/>
                          <a:ext cx="340" cy="4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3" name="Line 52"/>
            <p:cNvSpPr>
              <a:spLocks noChangeShapeType="1"/>
            </p:cNvSpPr>
            <p:nvPr/>
          </p:nvSpPr>
          <p:spPr bwMode="auto">
            <a:xfrm>
              <a:off x="4272" y="3552"/>
              <a:ext cx="52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14389" name="Object 53"/>
          <p:cNvGraphicFramePr>
            <a:graphicFrameLocks noChangeAspect="1"/>
          </p:cNvGraphicFramePr>
          <p:nvPr/>
        </p:nvGraphicFramePr>
        <p:xfrm>
          <a:off x="2465822" y="1229098"/>
          <a:ext cx="1079897" cy="365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314" name="Equation" r:id="rId20" imgW="469696" imgH="177723" progId="Equation.3">
                  <p:embed/>
                </p:oleObj>
              </mc:Choice>
              <mc:Fallback>
                <p:oleObj name="Equation" r:id="rId20" imgW="469696" imgH="177723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5822" y="1229098"/>
                        <a:ext cx="1079897" cy="3655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90" name="Object 54"/>
          <p:cNvGraphicFramePr>
            <a:graphicFrameLocks noChangeAspect="1"/>
          </p:cNvGraphicFramePr>
          <p:nvPr/>
        </p:nvGraphicFramePr>
        <p:xfrm>
          <a:off x="1817694" y="519523"/>
          <a:ext cx="2303859" cy="478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315" name="Equation" r:id="rId22" imgW="1079032" imgH="241195" progId="Equation.3">
                  <p:embed/>
                </p:oleObj>
              </mc:Choice>
              <mc:Fallback>
                <p:oleObj name="Equation" r:id="rId22" imgW="1079032" imgH="241195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7694" y="519523"/>
                        <a:ext cx="2303859" cy="4786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4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5" name="Text Box 2"/>
          <p:cNvSpPr txBox="1">
            <a:spLocks noChangeArrowheads="1"/>
          </p:cNvSpPr>
          <p:nvPr/>
        </p:nvSpPr>
        <p:spPr bwMode="auto">
          <a:xfrm>
            <a:off x="838201" y="254496"/>
            <a:ext cx="743902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kumimoji="1" lang="zh-CN" altLang="en-US" sz="2100" b="1" dirty="0">
                <a:solidFill>
                  <a:srgbClr val="C00000"/>
                </a:solidFill>
                <a:latin typeface="Times New Roman" pitchFamily="18" charset="0"/>
                <a:ea typeface="宋体" charset="-122"/>
              </a:rPr>
              <a:t>例</a:t>
            </a:r>
            <a:r>
              <a:rPr kumimoji="1" lang="en-US" altLang="zh-CN" sz="2100" b="1" dirty="0">
                <a:solidFill>
                  <a:srgbClr val="C00000"/>
                </a:solidFill>
                <a:latin typeface="Times New Roman" pitchFamily="18" charset="0"/>
                <a:ea typeface="宋体" charset="-122"/>
              </a:rPr>
              <a:t>3  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法拉第发电机，设铜盘的半径为 </a:t>
            </a:r>
            <a:r>
              <a:rPr kumimoji="1" lang="en-US" altLang="en-US" sz="2100" b="1" i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R</a:t>
            </a:r>
            <a:r>
              <a:rPr kumimoji="1" lang="en-US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 </a:t>
            </a:r>
            <a:r>
              <a:rPr kumimoji="1" lang="en-US" altLang="zh-CN" sz="2100" b="1" i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，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角速度为</a:t>
            </a:r>
            <a:r>
              <a:rPr kumimoji="1" lang="zh-CN" altLang="en-US" sz="2400" b="1" i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 </a:t>
            </a:r>
            <a:r>
              <a:rPr kumimoji="1" lang="zh-CN" altLang="en-US" sz="2400" b="1" i="1">
                <a:solidFill>
                  <a:srgbClr val="000000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, </a:t>
            </a:r>
            <a:endParaRPr kumimoji="1" lang="en-US" altLang="zh-CN" sz="2400" b="1" i="1" smtClean="0">
              <a:solidFill>
                <a:srgbClr val="000000"/>
              </a:solidFill>
              <a:latin typeface="Times New Roman" pitchFamily="18" charset="0"/>
              <a:ea typeface="宋体" charset="-122"/>
              <a:sym typeface="Symbol" pitchFamily="18" charset="2"/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zh-CN" altLang="en-US" sz="2100" b="1" smtClean="0">
                <a:solidFill>
                  <a:srgbClr val="C00000"/>
                </a:solidFill>
                <a:latin typeface="Times New Roman" pitchFamily="18" charset="0"/>
                <a:ea typeface="宋体" charset="-122"/>
              </a:rPr>
              <a:t>求</a:t>
            </a:r>
            <a:r>
              <a:rPr kumimoji="1" lang="en-US" altLang="zh-CN" sz="2100" b="1" dirty="0">
                <a:solidFill>
                  <a:srgbClr val="C00000"/>
                </a:solidFill>
                <a:latin typeface="Times New Roman" pitchFamily="18" charset="0"/>
                <a:ea typeface="宋体" charset="-122"/>
              </a:rPr>
              <a:t>: 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盘上沿半径方向产生的电动势。</a:t>
            </a:r>
          </a:p>
        </p:txBody>
      </p:sp>
      <p:sp>
        <p:nvSpPr>
          <p:cNvPr id="175107" name="Text Box 3"/>
          <p:cNvSpPr txBox="1">
            <a:spLocks noChangeArrowheads="1"/>
          </p:cNvSpPr>
          <p:nvPr/>
        </p:nvSpPr>
        <p:spPr bwMode="auto">
          <a:xfrm>
            <a:off x="838201" y="1362374"/>
            <a:ext cx="5474493" cy="1218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kumimoji="1" lang="zh-CN" altLang="en-US" sz="2100" b="1">
                <a:solidFill>
                  <a:srgbClr val="C00000"/>
                </a:solidFill>
                <a:latin typeface="Times New Roman" pitchFamily="18" charset="0"/>
                <a:ea typeface="宋体" charset="-122"/>
              </a:rPr>
              <a:t>解：</a:t>
            </a:r>
            <a:r>
              <a: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可视为无数铜棒一端在圆心</a:t>
            </a:r>
            <a:r>
              <a:rPr kumimoji="1" lang="zh-CN" altLang="en-US" sz="2100" b="1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，另</a:t>
            </a:r>
            <a:r>
              <a: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一端在圆周上，即为并联</a:t>
            </a:r>
            <a:r>
              <a:rPr kumimoji="1" lang="zh-CN" altLang="en-US" sz="2100" b="1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，因</a:t>
            </a:r>
            <a:r>
              <a: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此其电动势类似于一根铜</a:t>
            </a:r>
            <a:r>
              <a:rPr kumimoji="1" lang="zh-CN" altLang="en-US" sz="2100" b="1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棒绕</a:t>
            </a:r>
            <a:r>
              <a: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其一端旋转产生的电动势。</a:t>
            </a:r>
          </a:p>
        </p:txBody>
      </p:sp>
      <p:graphicFrame>
        <p:nvGraphicFramePr>
          <p:cNvPr id="17510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09941"/>
              </p:ext>
            </p:extLst>
          </p:nvPr>
        </p:nvGraphicFramePr>
        <p:xfrm>
          <a:off x="2142054" y="3801666"/>
          <a:ext cx="1413272" cy="815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376" name="Equation" r:id="rId3" imgW="634680" imgH="393480" progId="Equation.DSMT4">
                  <p:embed/>
                </p:oleObj>
              </mc:Choice>
              <mc:Fallback>
                <p:oleObj name="Equation" r:id="rId3" imgW="634680" imgH="393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2054" y="3801666"/>
                        <a:ext cx="1413272" cy="81557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194947" y="2789723"/>
            <a:ext cx="1095375" cy="2009775"/>
            <a:chOff x="4128" y="2228"/>
            <a:chExt cx="920" cy="1688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4138" y="3648"/>
              <a:ext cx="910" cy="268"/>
              <a:chOff x="4138" y="3668"/>
              <a:chExt cx="910" cy="268"/>
            </a:xfrm>
          </p:grpSpPr>
          <p:sp>
            <p:nvSpPr>
              <p:cNvPr id="14374" name="Line 7"/>
              <p:cNvSpPr>
                <a:spLocks noChangeShapeType="1"/>
              </p:cNvSpPr>
              <p:nvPr/>
            </p:nvSpPr>
            <p:spPr bwMode="auto">
              <a:xfrm>
                <a:off x="4626" y="3809"/>
                <a:ext cx="422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14375" name="Line 8"/>
              <p:cNvSpPr>
                <a:spLocks noChangeShapeType="1"/>
              </p:cNvSpPr>
              <p:nvPr/>
            </p:nvSpPr>
            <p:spPr bwMode="auto">
              <a:xfrm>
                <a:off x="4138" y="3809"/>
                <a:ext cx="422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14376" name="Freeform 9"/>
              <p:cNvSpPr>
                <a:spLocks/>
              </p:cNvSpPr>
              <p:nvPr/>
            </p:nvSpPr>
            <p:spPr bwMode="auto">
              <a:xfrm>
                <a:off x="4542" y="3668"/>
                <a:ext cx="1" cy="268"/>
              </a:xfrm>
              <a:custGeom>
                <a:avLst/>
                <a:gdLst>
                  <a:gd name="T0" fmla="*/ 199 w 199"/>
                  <a:gd name="T1" fmla="*/ 301 h 301"/>
                  <a:gd name="T2" fmla="*/ 0 w 199"/>
                  <a:gd name="T3" fmla="*/ 0 h 301"/>
                  <a:gd name="T4" fmla="*/ 0 60000 65536"/>
                  <a:gd name="T5" fmla="*/ 0 60000 65536"/>
                  <a:gd name="T6" fmla="*/ 0 w 199"/>
                  <a:gd name="T7" fmla="*/ 0 h 301"/>
                  <a:gd name="T8" fmla="*/ 199 w 199"/>
                  <a:gd name="T9" fmla="*/ 301 h 30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99" h="301">
                    <a:moveTo>
                      <a:pt x="199" y="301"/>
                    </a:moveTo>
                    <a:lnTo>
                      <a:pt x="0" y="0"/>
                    </a:lnTo>
                  </a:path>
                </a:pathLst>
              </a:custGeom>
              <a:noFill/>
              <a:ln w="63500">
                <a:solidFill>
                  <a:srgbClr val="FF0000"/>
                </a:solidFill>
                <a:round/>
                <a:headEnd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14377" name="Freeform 10"/>
              <p:cNvSpPr>
                <a:spLocks/>
              </p:cNvSpPr>
              <p:nvPr/>
            </p:nvSpPr>
            <p:spPr bwMode="auto">
              <a:xfrm>
                <a:off x="4626" y="3713"/>
                <a:ext cx="1" cy="154"/>
              </a:xfrm>
              <a:custGeom>
                <a:avLst/>
                <a:gdLst>
                  <a:gd name="T0" fmla="*/ 199 w 199"/>
                  <a:gd name="T1" fmla="*/ 301 h 301"/>
                  <a:gd name="T2" fmla="*/ 0 w 199"/>
                  <a:gd name="T3" fmla="*/ 0 h 301"/>
                  <a:gd name="T4" fmla="*/ 0 60000 65536"/>
                  <a:gd name="T5" fmla="*/ 0 60000 65536"/>
                  <a:gd name="T6" fmla="*/ 0 w 199"/>
                  <a:gd name="T7" fmla="*/ 0 h 301"/>
                  <a:gd name="T8" fmla="*/ 199 w 199"/>
                  <a:gd name="T9" fmla="*/ 301 h 30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99" h="301">
                    <a:moveTo>
                      <a:pt x="199" y="301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CC6600"/>
              </a:solidFill>
              <a:ln w="63500">
                <a:solidFill>
                  <a:srgbClr val="CC6600"/>
                </a:solidFill>
                <a:round/>
                <a:headEnd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</p:grpSp>
        <p:sp>
          <p:nvSpPr>
            <p:cNvPr id="14360" name="Line 11"/>
            <p:cNvSpPr>
              <a:spLocks noChangeShapeType="1"/>
            </p:cNvSpPr>
            <p:nvPr/>
          </p:nvSpPr>
          <p:spPr bwMode="auto">
            <a:xfrm>
              <a:off x="4146" y="2369"/>
              <a:ext cx="0" cy="912"/>
            </a:xfrm>
            <a:prstGeom prst="line">
              <a:avLst/>
            </a:prstGeom>
            <a:noFill/>
            <a:ln w="41275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4361" name="Line 12"/>
            <p:cNvSpPr>
              <a:spLocks noChangeShapeType="1"/>
            </p:cNvSpPr>
            <p:nvPr/>
          </p:nvSpPr>
          <p:spPr bwMode="auto">
            <a:xfrm>
              <a:off x="5040" y="2369"/>
              <a:ext cx="0" cy="912"/>
            </a:xfrm>
            <a:prstGeom prst="line">
              <a:avLst/>
            </a:prstGeom>
            <a:noFill/>
            <a:ln w="41275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4362" name="Line 13"/>
            <p:cNvSpPr>
              <a:spLocks noChangeShapeType="1"/>
            </p:cNvSpPr>
            <p:nvPr/>
          </p:nvSpPr>
          <p:spPr bwMode="auto">
            <a:xfrm>
              <a:off x="4146" y="3366"/>
              <a:ext cx="0" cy="413"/>
            </a:xfrm>
            <a:prstGeom prst="line">
              <a:avLst/>
            </a:prstGeom>
            <a:noFill/>
            <a:ln w="41275">
              <a:solidFill>
                <a:srgbClr val="000099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4363" name="Line 14"/>
            <p:cNvSpPr>
              <a:spLocks noChangeShapeType="1"/>
            </p:cNvSpPr>
            <p:nvPr/>
          </p:nvSpPr>
          <p:spPr bwMode="auto">
            <a:xfrm>
              <a:off x="5043" y="3356"/>
              <a:ext cx="0" cy="413"/>
            </a:xfrm>
            <a:prstGeom prst="line">
              <a:avLst/>
            </a:prstGeom>
            <a:noFill/>
            <a:ln w="41275">
              <a:solidFill>
                <a:srgbClr val="000099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grpSp>
          <p:nvGrpSpPr>
            <p:cNvPr id="4" name="Group 15"/>
            <p:cNvGrpSpPr>
              <a:grpSpLocks/>
            </p:cNvGrpSpPr>
            <p:nvPr/>
          </p:nvGrpSpPr>
          <p:grpSpPr bwMode="auto">
            <a:xfrm>
              <a:off x="4128" y="2228"/>
              <a:ext cx="910" cy="268"/>
              <a:chOff x="4138" y="3668"/>
              <a:chExt cx="910" cy="268"/>
            </a:xfrm>
          </p:grpSpPr>
          <p:sp>
            <p:nvSpPr>
              <p:cNvPr id="14370" name="Line 16"/>
              <p:cNvSpPr>
                <a:spLocks noChangeShapeType="1"/>
              </p:cNvSpPr>
              <p:nvPr/>
            </p:nvSpPr>
            <p:spPr bwMode="auto">
              <a:xfrm>
                <a:off x="4626" y="3809"/>
                <a:ext cx="422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14371" name="Line 17"/>
              <p:cNvSpPr>
                <a:spLocks noChangeShapeType="1"/>
              </p:cNvSpPr>
              <p:nvPr/>
            </p:nvSpPr>
            <p:spPr bwMode="auto">
              <a:xfrm>
                <a:off x="4138" y="3809"/>
                <a:ext cx="422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14372" name="Freeform 18"/>
              <p:cNvSpPr>
                <a:spLocks/>
              </p:cNvSpPr>
              <p:nvPr/>
            </p:nvSpPr>
            <p:spPr bwMode="auto">
              <a:xfrm>
                <a:off x="4542" y="3668"/>
                <a:ext cx="1" cy="268"/>
              </a:xfrm>
              <a:custGeom>
                <a:avLst/>
                <a:gdLst>
                  <a:gd name="T0" fmla="*/ 199 w 199"/>
                  <a:gd name="T1" fmla="*/ 301 h 301"/>
                  <a:gd name="T2" fmla="*/ 0 w 199"/>
                  <a:gd name="T3" fmla="*/ 0 h 301"/>
                  <a:gd name="T4" fmla="*/ 0 60000 65536"/>
                  <a:gd name="T5" fmla="*/ 0 60000 65536"/>
                  <a:gd name="T6" fmla="*/ 0 w 199"/>
                  <a:gd name="T7" fmla="*/ 0 h 301"/>
                  <a:gd name="T8" fmla="*/ 199 w 199"/>
                  <a:gd name="T9" fmla="*/ 301 h 30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99" h="301">
                    <a:moveTo>
                      <a:pt x="199" y="301"/>
                    </a:moveTo>
                    <a:lnTo>
                      <a:pt x="0" y="0"/>
                    </a:lnTo>
                  </a:path>
                </a:pathLst>
              </a:custGeom>
              <a:noFill/>
              <a:ln w="63500">
                <a:solidFill>
                  <a:srgbClr val="FF0000"/>
                </a:solidFill>
                <a:round/>
                <a:headEnd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14373" name="Freeform 19"/>
              <p:cNvSpPr>
                <a:spLocks/>
              </p:cNvSpPr>
              <p:nvPr/>
            </p:nvSpPr>
            <p:spPr bwMode="auto">
              <a:xfrm>
                <a:off x="4626" y="3713"/>
                <a:ext cx="1" cy="154"/>
              </a:xfrm>
              <a:custGeom>
                <a:avLst/>
                <a:gdLst>
                  <a:gd name="T0" fmla="*/ 199 w 199"/>
                  <a:gd name="T1" fmla="*/ 301 h 301"/>
                  <a:gd name="T2" fmla="*/ 0 w 199"/>
                  <a:gd name="T3" fmla="*/ 0 h 301"/>
                  <a:gd name="T4" fmla="*/ 0 60000 65536"/>
                  <a:gd name="T5" fmla="*/ 0 60000 65536"/>
                  <a:gd name="T6" fmla="*/ 0 w 199"/>
                  <a:gd name="T7" fmla="*/ 0 h 301"/>
                  <a:gd name="T8" fmla="*/ 199 w 199"/>
                  <a:gd name="T9" fmla="*/ 301 h 30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99" h="301">
                    <a:moveTo>
                      <a:pt x="199" y="301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CC6600"/>
              </a:solidFill>
              <a:ln w="63500">
                <a:solidFill>
                  <a:srgbClr val="CC6600"/>
                </a:solidFill>
                <a:round/>
                <a:headEnd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5" name="Group 20"/>
            <p:cNvGrpSpPr>
              <a:grpSpLocks/>
            </p:cNvGrpSpPr>
            <p:nvPr/>
          </p:nvGrpSpPr>
          <p:grpSpPr bwMode="auto">
            <a:xfrm>
              <a:off x="4128" y="2640"/>
              <a:ext cx="910" cy="268"/>
              <a:chOff x="4138" y="3668"/>
              <a:chExt cx="910" cy="268"/>
            </a:xfrm>
          </p:grpSpPr>
          <p:sp>
            <p:nvSpPr>
              <p:cNvPr id="14366" name="Line 21"/>
              <p:cNvSpPr>
                <a:spLocks noChangeShapeType="1"/>
              </p:cNvSpPr>
              <p:nvPr/>
            </p:nvSpPr>
            <p:spPr bwMode="auto">
              <a:xfrm>
                <a:off x="4626" y="3809"/>
                <a:ext cx="422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14367" name="Line 22"/>
              <p:cNvSpPr>
                <a:spLocks noChangeShapeType="1"/>
              </p:cNvSpPr>
              <p:nvPr/>
            </p:nvSpPr>
            <p:spPr bwMode="auto">
              <a:xfrm>
                <a:off x="4138" y="3809"/>
                <a:ext cx="422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14368" name="Freeform 23"/>
              <p:cNvSpPr>
                <a:spLocks/>
              </p:cNvSpPr>
              <p:nvPr/>
            </p:nvSpPr>
            <p:spPr bwMode="auto">
              <a:xfrm>
                <a:off x="4542" y="3668"/>
                <a:ext cx="1" cy="268"/>
              </a:xfrm>
              <a:custGeom>
                <a:avLst/>
                <a:gdLst>
                  <a:gd name="T0" fmla="*/ 199 w 199"/>
                  <a:gd name="T1" fmla="*/ 301 h 301"/>
                  <a:gd name="T2" fmla="*/ 0 w 199"/>
                  <a:gd name="T3" fmla="*/ 0 h 301"/>
                  <a:gd name="T4" fmla="*/ 0 60000 65536"/>
                  <a:gd name="T5" fmla="*/ 0 60000 65536"/>
                  <a:gd name="T6" fmla="*/ 0 w 199"/>
                  <a:gd name="T7" fmla="*/ 0 h 301"/>
                  <a:gd name="T8" fmla="*/ 199 w 199"/>
                  <a:gd name="T9" fmla="*/ 301 h 30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99" h="301">
                    <a:moveTo>
                      <a:pt x="199" y="301"/>
                    </a:moveTo>
                    <a:lnTo>
                      <a:pt x="0" y="0"/>
                    </a:lnTo>
                  </a:path>
                </a:pathLst>
              </a:custGeom>
              <a:noFill/>
              <a:ln w="63500">
                <a:solidFill>
                  <a:srgbClr val="FF0000"/>
                </a:solidFill>
                <a:round/>
                <a:headEnd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14369" name="Freeform 24"/>
              <p:cNvSpPr>
                <a:spLocks/>
              </p:cNvSpPr>
              <p:nvPr/>
            </p:nvSpPr>
            <p:spPr bwMode="auto">
              <a:xfrm>
                <a:off x="4626" y="3713"/>
                <a:ext cx="1" cy="154"/>
              </a:xfrm>
              <a:custGeom>
                <a:avLst/>
                <a:gdLst>
                  <a:gd name="T0" fmla="*/ 199 w 199"/>
                  <a:gd name="T1" fmla="*/ 301 h 301"/>
                  <a:gd name="T2" fmla="*/ 0 w 199"/>
                  <a:gd name="T3" fmla="*/ 0 h 301"/>
                  <a:gd name="T4" fmla="*/ 0 60000 65536"/>
                  <a:gd name="T5" fmla="*/ 0 60000 65536"/>
                  <a:gd name="T6" fmla="*/ 0 w 199"/>
                  <a:gd name="T7" fmla="*/ 0 h 301"/>
                  <a:gd name="T8" fmla="*/ 199 w 199"/>
                  <a:gd name="T9" fmla="*/ 301 h 30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99" h="301">
                    <a:moveTo>
                      <a:pt x="199" y="301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CC6600"/>
              </a:solidFill>
              <a:ln w="63500">
                <a:solidFill>
                  <a:srgbClr val="CC6600"/>
                </a:solidFill>
                <a:round/>
                <a:headEnd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</p:grpSp>
      </p:grpSp>
      <p:sp>
        <p:nvSpPr>
          <p:cNvPr id="175129" name="Text Box 25"/>
          <p:cNvSpPr txBox="1">
            <a:spLocks noChangeArrowheads="1"/>
          </p:cNvSpPr>
          <p:nvPr/>
        </p:nvSpPr>
        <p:spPr bwMode="auto">
          <a:xfrm>
            <a:off x="7518286" y="3504437"/>
            <a:ext cx="648890" cy="50783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700" b="1" dirty="0" err="1">
                <a:solidFill>
                  <a:srgbClr val="000000"/>
                </a:solidFill>
                <a:latin typeface="CommercialScript BT" pitchFamily="66" charset="0"/>
                <a:ea typeface="宋体" charset="-122"/>
              </a:rPr>
              <a:t>E</a:t>
            </a:r>
            <a:r>
              <a:rPr lang="en-US" altLang="zh-CN" sz="2700" b="1" i="1" baseline="-25000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i</a:t>
            </a:r>
            <a:endParaRPr lang="en-US" altLang="zh-CN" sz="2700" b="1" i="1" dirty="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6916341" y="1074032"/>
            <a:ext cx="1485900" cy="1487091"/>
            <a:chOff x="3984" y="864"/>
            <a:chExt cx="1248" cy="1249"/>
          </a:xfrm>
        </p:grpSpPr>
        <p:grpSp>
          <p:nvGrpSpPr>
            <p:cNvPr id="7" name="Group 27"/>
            <p:cNvGrpSpPr>
              <a:grpSpLocks/>
            </p:cNvGrpSpPr>
            <p:nvPr/>
          </p:nvGrpSpPr>
          <p:grpSpPr bwMode="auto">
            <a:xfrm>
              <a:off x="3984" y="1563"/>
              <a:ext cx="1248" cy="405"/>
              <a:chOff x="3984" y="1563"/>
              <a:chExt cx="1248" cy="405"/>
            </a:xfrm>
          </p:grpSpPr>
          <p:sp>
            <p:nvSpPr>
              <p:cNvPr id="14357" name="Oval 28"/>
              <p:cNvSpPr>
                <a:spLocks noChangeArrowheads="1"/>
              </p:cNvSpPr>
              <p:nvPr/>
            </p:nvSpPr>
            <p:spPr bwMode="auto">
              <a:xfrm>
                <a:off x="3984" y="1632"/>
                <a:ext cx="1248" cy="336"/>
              </a:xfrm>
              <a:prstGeom prst="ellipse">
                <a:avLst/>
              </a:prstGeom>
              <a:noFill/>
              <a:ln w="4127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14358" name="Oval 29"/>
              <p:cNvSpPr>
                <a:spLocks noChangeArrowheads="1"/>
              </p:cNvSpPr>
              <p:nvPr/>
            </p:nvSpPr>
            <p:spPr bwMode="auto">
              <a:xfrm>
                <a:off x="3984" y="1563"/>
                <a:ext cx="1248" cy="336"/>
              </a:xfrm>
              <a:prstGeom prst="ellipse">
                <a:avLst/>
              </a:prstGeom>
              <a:solidFill>
                <a:srgbClr val="C0C0C0"/>
              </a:solidFill>
              <a:ln w="4127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</p:grpSp>
        <p:graphicFrame>
          <p:nvGraphicFramePr>
            <p:cNvPr id="14340" name="Object 30"/>
            <p:cNvGraphicFramePr>
              <a:graphicFrameLocks noChangeAspect="1"/>
            </p:cNvGraphicFramePr>
            <p:nvPr/>
          </p:nvGraphicFramePr>
          <p:xfrm>
            <a:off x="4944" y="1008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1377" name="公式" r:id="rId5" imgW="152280" imgH="190440" progId="Equation.3">
                    <p:embed/>
                  </p:oleObj>
                </mc:Choice>
                <mc:Fallback>
                  <p:oleObj name="公式" r:id="rId5" imgW="152280" imgH="190440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1008"/>
                          <a:ext cx="240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53" name="Freeform 31"/>
            <p:cNvSpPr>
              <a:spLocks/>
            </p:cNvSpPr>
            <p:nvPr/>
          </p:nvSpPr>
          <p:spPr bwMode="auto">
            <a:xfrm flipV="1">
              <a:off x="4319" y="1143"/>
              <a:ext cx="1" cy="585"/>
            </a:xfrm>
            <a:custGeom>
              <a:avLst/>
              <a:gdLst>
                <a:gd name="T0" fmla="*/ 199 w 199"/>
                <a:gd name="T1" fmla="*/ 301 h 301"/>
                <a:gd name="T2" fmla="*/ 0 w 199"/>
                <a:gd name="T3" fmla="*/ 0 h 301"/>
                <a:gd name="T4" fmla="*/ 0 60000 65536"/>
                <a:gd name="T5" fmla="*/ 0 60000 65536"/>
                <a:gd name="T6" fmla="*/ 0 w 199"/>
                <a:gd name="T7" fmla="*/ 0 h 301"/>
                <a:gd name="T8" fmla="*/ 199 w 199"/>
                <a:gd name="T9" fmla="*/ 301 h 30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9" h="301">
                  <a:moveTo>
                    <a:pt x="199" y="301"/>
                  </a:moveTo>
                  <a:lnTo>
                    <a:pt x="0" y="0"/>
                  </a:lnTo>
                </a:path>
              </a:pathLst>
            </a:custGeom>
            <a:noFill/>
            <a:ln w="41275">
              <a:solidFill>
                <a:srgbClr val="800000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graphicFrame>
          <p:nvGraphicFramePr>
            <p:cNvPr id="14341" name="Object 32"/>
            <p:cNvGraphicFramePr>
              <a:graphicFrameLocks noChangeAspect="1"/>
            </p:cNvGraphicFramePr>
            <p:nvPr/>
          </p:nvGraphicFramePr>
          <p:xfrm>
            <a:off x="4608" y="864"/>
            <a:ext cx="241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1378" name="公式" r:id="rId7" imgW="152280" imgH="164880" progId="Equation.3">
                    <p:embed/>
                  </p:oleObj>
                </mc:Choice>
                <mc:Fallback>
                  <p:oleObj name="公式" r:id="rId7" imgW="152280" imgH="16488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864"/>
                          <a:ext cx="241" cy="2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54" name="Freeform 33"/>
            <p:cNvSpPr>
              <a:spLocks/>
            </p:cNvSpPr>
            <p:nvPr/>
          </p:nvSpPr>
          <p:spPr bwMode="auto">
            <a:xfrm>
              <a:off x="4609" y="1104"/>
              <a:ext cx="1" cy="585"/>
            </a:xfrm>
            <a:custGeom>
              <a:avLst/>
              <a:gdLst>
                <a:gd name="T0" fmla="*/ 199 w 199"/>
                <a:gd name="T1" fmla="*/ 301 h 301"/>
                <a:gd name="T2" fmla="*/ 0 w 199"/>
                <a:gd name="T3" fmla="*/ 0 h 301"/>
                <a:gd name="T4" fmla="*/ 0 60000 65536"/>
                <a:gd name="T5" fmla="*/ 0 60000 65536"/>
                <a:gd name="T6" fmla="*/ 0 w 199"/>
                <a:gd name="T7" fmla="*/ 0 h 301"/>
                <a:gd name="T8" fmla="*/ 199 w 199"/>
                <a:gd name="T9" fmla="*/ 301 h 30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9" h="301">
                  <a:moveTo>
                    <a:pt x="199" y="301"/>
                  </a:moveTo>
                  <a:lnTo>
                    <a:pt x="0" y="0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4355" name="Line 34"/>
            <p:cNvSpPr>
              <a:spLocks noChangeShapeType="1"/>
            </p:cNvSpPr>
            <p:nvPr/>
          </p:nvSpPr>
          <p:spPr bwMode="auto">
            <a:xfrm>
              <a:off x="4608" y="1680"/>
              <a:ext cx="336" cy="192"/>
            </a:xfrm>
            <a:prstGeom prst="line">
              <a:avLst/>
            </a:prstGeom>
            <a:noFill/>
            <a:ln w="41275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graphicFrame>
          <p:nvGraphicFramePr>
            <p:cNvPr id="14342" name="Object 35"/>
            <p:cNvGraphicFramePr>
              <a:graphicFrameLocks noChangeAspect="1"/>
            </p:cNvGraphicFramePr>
            <p:nvPr/>
          </p:nvGraphicFramePr>
          <p:xfrm>
            <a:off x="4416" y="1584"/>
            <a:ext cx="206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1379" name="公式" r:id="rId9" imgW="126720" imgH="139680" progId="Equation.3">
                    <p:embed/>
                  </p:oleObj>
                </mc:Choice>
                <mc:Fallback>
                  <p:oleObj name="公式" r:id="rId9" imgW="126720" imgH="139680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1584"/>
                          <a:ext cx="206" cy="2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3" name="Object 36"/>
            <p:cNvGraphicFramePr>
              <a:graphicFrameLocks noChangeAspect="1"/>
            </p:cNvGraphicFramePr>
            <p:nvPr/>
          </p:nvGraphicFramePr>
          <p:xfrm>
            <a:off x="4967" y="1920"/>
            <a:ext cx="187" cy="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1380" name="Equation" r:id="rId11" imgW="152280" imgH="164880" progId="Equation.3">
                    <p:embed/>
                  </p:oleObj>
                </mc:Choice>
                <mc:Fallback>
                  <p:oleObj name="Equation" r:id="rId11" imgW="152280" imgH="164880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7" y="1920"/>
                          <a:ext cx="187" cy="19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56" name="Freeform 37"/>
            <p:cNvSpPr>
              <a:spLocks/>
            </p:cNvSpPr>
            <p:nvPr/>
          </p:nvSpPr>
          <p:spPr bwMode="auto">
            <a:xfrm flipV="1">
              <a:off x="4895" y="1104"/>
              <a:ext cx="1" cy="585"/>
            </a:xfrm>
            <a:custGeom>
              <a:avLst/>
              <a:gdLst>
                <a:gd name="T0" fmla="*/ 199 w 199"/>
                <a:gd name="T1" fmla="*/ 301 h 301"/>
                <a:gd name="T2" fmla="*/ 0 w 199"/>
                <a:gd name="T3" fmla="*/ 0 h 301"/>
                <a:gd name="T4" fmla="*/ 0 60000 65536"/>
                <a:gd name="T5" fmla="*/ 0 60000 65536"/>
                <a:gd name="T6" fmla="*/ 0 w 199"/>
                <a:gd name="T7" fmla="*/ 0 h 301"/>
                <a:gd name="T8" fmla="*/ 199 w 199"/>
                <a:gd name="T9" fmla="*/ 301 h 30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9" h="301">
                  <a:moveTo>
                    <a:pt x="199" y="301"/>
                  </a:moveTo>
                  <a:lnTo>
                    <a:pt x="0" y="0"/>
                  </a:lnTo>
                </a:path>
              </a:pathLst>
            </a:custGeom>
            <a:noFill/>
            <a:ln w="41275">
              <a:solidFill>
                <a:srgbClr val="800000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</p:grpSp>
      <p:grpSp>
        <p:nvGrpSpPr>
          <p:cNvPr id="8" name="Group 38"/>
          <p:cNvGrpSpPr>
            <a:grpSpLocks/>
          </p:cNvGrpSpPr>
          <p:nvPr/>
        </p:nvGrpSpPr>
        <p:grpSpPr bwMode="auto">
          <a:xfrm>
            <a:off x="1815704" y="3006184"/>
            <a:ext cx="2013193" cy="639410"/>
            <a:chOff x="574" y="2501"/>
            <a:chExt cx="1908" cy="606"/>
          </a:xfrm>
        </p:grpSpPr>
        <p:graphicFrame>
          <p:nvGraphicFramePr>
            <p:cNvPr id="14339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22203128"/>
                </p:ext>
              </p:extLst>
            </p:nvPr>
          </p:nvGraphicFramePr>
          <p:xfrm>
            <a:off x="873" y="2501"/>
            <a:ext cx="1609" cy="6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1381" name="Equation" r:id="rId13" imgW="774360" imgH="330120" progId="Equation.DSMT4">
                    <p:embed/>
                  </p:oleObj>
                </mc:Choice>
                <mc:Fallback>
                  <p:oleObj name="Equation" r:id="rId13" imgW="774360" imgH="330120" progId="Equation.DSMT4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3" y="2501"/>
                          <a:ext cx="1609" cy="6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51" name="Text Box 40"/>
            <p:cNvSpPr txBox="1">
              <a:spLocks noChangeArrowheads="1"/>
            </p:cNvSpPr>
            <p:nvPr/>
          </p:nvSpPr>
          <p:spPr bwMode="auto">
            <a:xfrm>
              <a:off x="574" y="2645"/>
              <a:ext cx="633" cy="43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solidFill>
                    <a:srgbClr val="000000"/>
                  </a:solidFill>
                  <a:latin typeface="CommercialScript BT" pitchFamily="66" charset="0"/>
                  <a:ea typeface="宋体" charset="-122"/>
                </a:rPr>
                <a:t>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75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7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175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07" grpId="0" autoUpdateAnimBg="0"/>
      <p:bldP spid="175129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749631" y="4933875"/>
            <a:ext cx="1428750" cy="342900"/>
          </a:xfrm>
          <a:noFill/>
        </p:spPr>
        <p:txBody>
          <a:bodyPr/>
          <a:lstStyle/>
          <a:p>
            <a:fld id="{CBACD093-0C4E-4DA7-84C2-50C004FA5ED7}" type="slidenum">
              <a:rPr lang="zh-CN" altLang="en-US">
                <a:solidFill>
                  <a:srgbClr val="578963"/>
                </a:solidFill>
              </a:rPr>
              <a:pPr/>
              <a:t>25</a:t>
            </a:fld>
            <a:endParaRPr lang="en-US" altLang="zh-CN" dirty="0">
              <a:solidFill>
                <a:srgbClr val="578963"/>
              </a:solidFill>
            </a:endParaRPr>
          </a:p>
        </p:txBody>
      </p:sp>
      <p:sp>
        <p:nvSpPr>
          <p:cNvPr id="17414" name="Text Box 2"/>
          <p:cNvSpPr txBox="1">
            <a:spLocks noChangeArrowheads="1"/>
          </p:cNvSpPr>
          <p:nvPr/>
        </p:nvSpPr>
        <p:spPr bwMode="auto">
          <a:xfrm>
            <a:off x="504449" y="348914"/>
            <a:ext cx="6172200" cy="86793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100" b="1" dirty="0">
                <a:solidFill>
                  <a:srgbClr val="C00000"/>
                </a:solidFill>
                <a:latin typeface="Times New Roman" pitchFamily="18" charset="0"/>
                <a:ea typeface="宋体" charset="-122"/>
              </a:rPr>
              <a:t>例</a:t>
            </a:r>
            <a:r>
              <a:rPr lang="en-US" altLang="zh-CN" sz="2100" b="1" dirty="0">
                <a:solidFill>
                  <a:srgbClr val="C00000"/>
                </a:solidFill>
                <a:latin typeface="Times New Roman" pitchFamily="18" charset="0"/>
                <a:ea typeface="宋体" charset="-122"/>
              </a:rPr>
              <a:t>4</a:t>
            </a:r>
            <a:r>
              <a:rPr lang="zh-CN" altLang="en-US" sz="2100" b="1" dirty="0">
                <a:solidFill>
                  <a:srgbClr val="C00000"/>
                </a:solidFill>
                <a:latin typeface="Times New Roman" pitchFamily="18" charset="0"/>
                <a:ea typeface="宋体" charset="-122"/>
              </a:rPr>
              <a:t>   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金属杆以速度</a:t>
            </a:r>
            <a:r>
              <a:rPr lang="en-US" altLang="zh-CN" sz="2100" b="1" i="1" dirty="0">
                <a:solidFill>
                  <a:srgbClr val="000000"/>
                </a:solidFill>
                <a:latin typeface="Book Antiqua" pitchFamily="18" charset="0"/>
                <a:ea typeface="宋体" charset="-122"/>
              </a:rPr>
              <a:t>v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平行于长直导线移动，</a:t>
            </a:r>
            <a:r>
              <a:rPr lang="en-US" altLang="zh-CN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/>
            </a:r>
            <a:br>
              <a:rPr lang="en-US" altLang="zh-CN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</a:br>
            <a:r>
              <a:rPr lang="zh-CN" altLang="en-US" sz="2100" b="1" dirty="0">
                <a:solidFill>
                  <a:srgbClr val="C00000"/>
                </a:solidFill>
                <a:latin typeface="Times New Roman" pitchFamily="18" charset="0"/>
                <a:ea typeface="宋体" charset="-122"/>
              </a:rPr>
              <a:t>求</a:t>
            </a:r>
            <a:r>
              <a:rPr lang="en-US" altLang="zh-CN" sz="2100" b="1" dirty="0">
                <a:solidFill>
                  <a:srgbClr val="C00000"/>
                </a:solidFill>
                <a:latin typeface="Times New Roman" pitchFamily="18" charset="0"/>
                <a:ea typeface="宋体" charset="-122"/>
              </a:rPr>
              <a:t>:    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杆中的感应电动势多大，哪端电势高？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689453" y="1618113"/>
            <a:ext cx="1371600" cy="1714500"/>
            <a:chOff x="4128" y="624"/>
            <a:chExt cx="1152" cy="1440"/>
          </a:xfrm>
        </p:grpSpPr>
        <p:sp>
          <p:nvSpPr>
            <p:cNvPr id="17436" name="Line 4"/>
            <p:cNvSpPr>
              <a:spLocks noChangeShapeType="1"/>
            </p:cNvSpPr>
            <p:nvPr/>
          </p:nvSpPr>
          <p:spPr bwMode="auto">
            <a:xfrm>
              <a:off x="4368" y="624"/>
              <a:ext cx="0" cy="1440"/>
            </a:xfrm>
            <a:prstGeom prst="line">
              <a:avLst/>
            </a:prstGeom>
            <a:noFill/>
            <a:ln w="38100" cap="sq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7437" name="Line 5"/>
            <p:cNvSpPr>
              <a:spLocks noChangeShapeType="1"/>
            </p:cNvSpPr>
            <p:nvPr/>
          </p:nvSpPr>
          <p:spPr bwMode="auto">
            <a:xfrm flipV="1">
              <a:off x="4368" y="1152"/>
              <a:ext cx="0" cy="528"/>
            </a:xfrm>
            <a:prstGeom prst="line">
              <a:avLst/>
            </a:prstGeom>
            <a:noFill/>
            <a:ln w="38100" cap="sq">
              <a:solidFill>
                <a:srgbClr val="FF3300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7438" name="Rectangle 6"/>
            <p:cNvSpPr>
              <a:spLocks noChangeArrowheads="1"/>
            </p:cNvSpPr>
            <p:nvPr/>
          </p:nvSpPr>
          <p:spPr bwMode="auto">
            <a:xfrm>
              <a:off x="4656" y="1296"/>
              <a:ext cx="624" cy="48"/>
            </a:xfrm>
            <a:prstGeom prst="rect">
              <a:avLst/>
            </a:prstGeom>
            <a:solidFill>
              <a:srgbClr val="000099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7439" name="Line 7"/>
            <p:cNvSpPr>
              <a:spLocks noChangeShapeType="1"/>
            </p:cNvSpPr>
            <p:nvPr/>
          </p:nvSpPr>
          <p:spPr bwMode="auto">
            <a:xfrm flipV="1">
              <a:off x="4944" y="912"/>
              <a:ext cx="0" cy="38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7440" name="Text Box 8"/>
            <p:cNvSpPr txBox="1">
              <a:spLocks noChangeArrowheads="1"/>
            </p:cNvSpPr>
            <p:nvPr/>
          </p:nvSpPr>
          <p:spPr bwMode="auto">
            <a:xfrm>
              <a:off x="4704" y="816"/>
              <a:ext cx="288" cy="34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100" b="1" i="1" dirty="0">
                  <a:solidFill>
                    <a:srgbClr val="000000"/>
                  </a:solidFill>
                  <a:latin typeface="Book Antiqua" pitchFamily="18" charset="0"/>
                  <a:ea typeface="宋体" charset="-122"/>
                </a:rPr>
                <a:t>v</a:t>
              </a:r>
              <a:endParaRPr lang="en-US" altLang="zh-CN" sz="2100" b="1" i="1" dirty="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7441" name="Line 9"/>
            <p:cNvSpPr>
              <a:spLocks noChangeShapeType="1"/>
            </p:cNvSpPr>
            <p:nvPr/>
          </p:nvSpPr>
          <p:spPr bwMode="auto">
            <a:xfrm>
              <a:off x="4656" y="1344"/>
              <a:ext cx="0" cy="38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7442" name="Line 10"/>
            <p:cNvSpPr>
              <a:spLocks noChangeShapeType="1"/>
            </p:cNvSpPr>
            <p:nvPr/>
          </p:nvSpPr>
          <p:spPr bwMode="auto">
            <a:xfrm>
              <a:off x="5280" y="1344"/>
              <a:ext cx="0" cy="38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7443" name="Line 11"/>
            <p:cNvSpPr>
              <a:spLocks noChangeShapeType="1"/>
            </p:cNvSpPr>
            <p:nvPr/>
          </p:nvSpPr>
          <p:spPr bwMode="auto">
            <a:xfrm>
              <a:off x="5040" y="1584"/>
              <a:ext cx="24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7444" name="Line 12"/>
            <p:cNvSpPr>
              <a:spLocks noChangeShapeType="1"/>
            </p:cNvSpPr>
            <p:nvPr/>
          </p:nvSpPr>
          <p:spPr bwMode="auto">
            <a:xfrm flipH="1">
              <a:off x="4656" y="1584"/>
              <a:ext cx="24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7445" name="Line 13"/>
            <p:cNvSpPr>
              <a:spLocks noChangeShapeType="1"/>
            </p:cNvSpPr>
            <p:nvPr/>
          </p:nvSpPr>
          <p:spPr bwMode="auto">
            <a:xfrm>
              <a:off x="4128" y="1584"/>
              <a:ext cx="24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7446" name="Text Box 14"/>
            <p:cNvSpPr txBox="1">
              <a:spLocks noChangeArrowheads="1"/>
            </p:cNvSpPr>
            <p:nvPr/>
          </p:nvSpPr>
          <p:spPr bwMode="auto">
            <a:xfrm>
              <a:off x="4416" y="1440"/>
              <a:ext cx="288" cy="31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d</a:t>
              </a:r>
            </a:p>
          </p:txBody>
        </p:sp>
        <p:sp>
          <p:nvSpPr>
            <p:cNvPr id="17447" name="Text Box 15"/>
            <p:cNvSpPr txBox="1">
              <a:spLocks noChangeArrowheads="1"/>
            </p:cNvSpPr>
            <p:nvPr/>
          </p:nvSpPr>
          <p:spPr bwMode="auto">
            <a:xfrm>
              <a:off x="4848" y="1440"/>
              <a:ext cx="288" cy="31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L</a:t>
              </a:r>
            </a:p>
          </p:txBody>
        </p:sp>
        <p:sp>
          <p:nvSpPr>
            <p:cNvPr id="17448" name="Text Box 16"/>
            <p:cNvSpPr txBox="1">
              <a:spLocks noChangeArrowheads="1"/>
            </p:cNvSpPr>
            <p:nvPr/>
          </p:nvSpPr>
          <p:spPr bwMode="auto">
            <a:xfrm>
              <a:off x="4128" y="912"/>
              <a:ext cx="384" cy="31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>
                  <a:solidFill>
                    <a:srgbClr val="FF3300"/>
                  </a:solidFill>
                  <a:latin typeface="Times New Roman" pitchFamily="18" charset="0"/>
                  <a:ea typeface="宋体" charset="-122"/>
                </a:rPr>
                <a:t>I</a:t>
              </a:r>
            </a:p>
          </p:txBody>
        </p:sp>
      </p:grp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544042" y="1125251"/>
            <a:ext cx="5630466" cy="1158477"/>
            <a:chOff x="309" y="822"/>
            <a:chExt cx="4729" cy="973"/>
          </a:xfrm>
        </p:grpSpPr>
        <p:sp>
          <p:nvSpPr>
            <p:cNvPr id="17435" name="Text Box 17"/>
            <p:cNvSpPr txBox="1">
              <a:spLocks noChangeArrowheads="1"/>
            </p:cNvSpPr>
            <p:nvPr/>
          </p:nvSpPr>
          <p:spPr bwMode="auto">
            <a:xfrm>
              <a:off x="309" y="822"/>
              <a:ext cx="4729" cy="89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ct val="50000"/>
                </a:spcBef>
              </a:pPr>
              <a:r>
                <a:rPr lang="zh-CN" altLang="en-US" sz="2100" b="1" dirty="0">
                  <a:solidFill>
                    <a:srgbClr val="C00000"/>
                  </a:solidFill>
                  <a:latin typeface="Times New Roman" pitchFamily="18" charset="0"/>
                  <a:ea typeface="宋体" charset="-122"/>
                </a:rPr>
                <a:t>解：</a:t>
              </a:r>
              <a:r>
                <a:rPr lang="zh-CN" altLang="en-US" sz="21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建立如图的坐标系，取积分元</a:t>
              </a:r>
              <a:r>
                <a:rPr lang="en-US" altLang="zh-CN" sz="2100" b="1" dirty="0" err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d</a:t>
              </a:r>
              <a:r>
                <a:rPr lang="en-US" altLang="zh-CN" sz="2100" b="1" i="1" dirty="0" err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x</a:t>
              </a:r>
              <a:r>
                <a:rPr lang="en-US" altLang="zh-CN" sz="21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 , </a:t>
              </a:r>
              <a:r>
                <a:rPr lang="zh-CN" altLang="en-US" sz="21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由安培环路定理知在</a:t>
              </a:r>
              <a:r>
                <a:rPr lang="en-US" altLang="zh-CN" sz="2100" b="1" dirty="0" err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d</a:t>
              </a:r>
              <a:r>
                <a:rPr lang="en-US" altLang="zh-CN" sz="2100" b="1" i="1" dirty="0" err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x</a:t>
              </a:r>
              <a:r>
                <a:rPr lang="zh-CN" altLang="en-US" sz="21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处的磁感应强度为：</a:t>
              </a:r>
            </a:p>
          </p:txBody>
        </p:sp>
        <p:graphicFrame>
          <p:nvGraphicFramePr>
            <p:cNvPr id="17412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5679073"/>
                </p:ext>
              </p:extLst>
            </p:nvPr>
          </p:nvGraphicFramePr>
          <p:xfrm>
            <a:off x="3875" y="1219"/>
            <a:ext cx="984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4833" name="公式" r:id="rId3" imgW="571320" imgH="393480" progId="Equation.3">
                    <p:embed/>
                  </p:oleObj>
                </mc:Choice>
                <mc:Fallback>
                  <p:oleObj name="公式" r:id="rId3" imgW="571320" imgH="39348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5" y="1219"/>
                          <a:ext cx="984" cy="5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6975203" y="2418207"/>
            <a:ext cx="1543050" cy="415528"/>
            <a:chOff x="4368" y="2409"/>
            <a:chExt cx="1296" cy="349"/>
          </a:xfrm>
        </p:grpSpPr>
        <p:sp>
          <p:nvSpPr>
            <p:cNvPr id="17433" name="Line 20"/>
            <p:cNvSpPr>
              <a:spLocks noChangeShapeType="1"/>
            </p:cNvSpPr>
            <p:nvPr/>
          </p:nvSpPr>
          <p:spPr bwMode="auto">
            <a:xfrm>
              <a:off x="4368" y="2448"/>
              <a:ext cx="124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7434" name="Text Box 21"/>
            <p:cNvSpPr txBox="1">
              <a:spLocks noChangeArrowheads="1"/>
            </p:cNvSpPr>
            <p:nvPr/>
          </p:nvSpPr>
          <p:spPr bwMode="auto">
            <a:xfrm>
              <a:off x="5328" y="2409"/>
              <a:ext cx="336" cy="34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100" b="1" i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x</a:t>
              </a:r>
            </a:p>
          </p:txBody>
        </p:sp>
      </p:grpSp>
      <p:sp>
        <p:nvSpPr>
          <p:cNvPr id="17418" name="Text Box 33"/>
          <p:cNvSpPr txBox="1">
            <a:spLocks noChangeArrowheads="1"/>
          </p:cNvSpPr>
          <p:nvPr/>
        </p:nvSpPr>
        <p:spPr bwMode="auto">
          <a:xfrm>
            <a:off x="1368029" y="3936207"/>
            <a:ext cx="1600200" cy="48013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endParaRPr lang="zh-CN" altLang="en-US" sz="21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71043" name="Text Box 35"/>
          <p:cNvSpPr txBox="1">
            <a:spLocks noChangeArrowheads="1"/>
          </p:cNvSpPr>
          <p:nvPr/>
        </p:nvSpPr>
        <p:spPr bwMode="auto">
          <a:xfrm>
            <a:off x="595909" y="4473372"/>
            <a:ext cx="5312569" cy="48013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100" b="1" dirty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式中负号表明</a:t>
            </a:r>
            <a:r>
              <a:rPr lang="en-US" altLang="zh-CN" sz="2100" b="1" dirty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: </a:t>
            </a:r>
            <a:r>
              <a:rPr lang="en-US" altLang="zh-CN" sz="2100" b="1" dirty="0">
                <a:solidFill>
                  <a:srgbClr val="FF0000"/>
                </a:solidFill>
                <a:latin typeface="CommercialScript BT" pitchFamily="66" charset="0"/>
                <a:ea typeface="宋体" charset="-122"/>
              </a:rPr>
              <a:t>E</a:t>
            </a:r>
            <a:r>
              <a:rPr lang="zh-CN" altLang="en-US" sz="2100" b="1" dirty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与</a:t>
            </a:r>
            <a:r>
              <a:rPr lang="en-US" altLang="zh-CN" sz="2100" b="1" i="1" dirty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x</a:t>
            </a:r>
            <a:r>
              <a:rPr lang="zh-CN" altLang="en-US" sz="2100" b="1" dirty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方向相反，左端电势高</a:t>
            </a:r>
          </a:p>
        </p:txBody>
      </p:sp>
      <p:grpSp>
        <p:nvGrpSpPr>
          <p:cNvPr id="5" name="Group 49"/>
          <p:cNvGrpSpPr>
            <a:grpSpLocks/>
          </p:cNvGrpSpPr>
          <p:nvPr/>
        </p:nvGrpSpPr>
        <p:grpSpPr bwMode="auto">
          <a:xfrm>
            <a:off x="7661003" y="1810995"/>
            <a:ext cx="610791" cy="644129"/>
            <a:chOff x="4788" y="873"/>
            <a:chExt cx="513" cy="541"/>
          </a:xfrm>
        </p:grpSpPr>
        <p:sp>
          <p:nvSpPr>
            <p:cNvPr id="17429" name="Line 23"/>
            <p:cNvSpPr>
              <a:spLocks noChangeShapeType="1"/>
            </p:cNvSpPr>
            <p:nvPr/>
          </p:nvSpPr>
          <p:spPr bwMode="auto">
            <a:xfrm flipH="1">
              <a:off x="4788" y="1414"/>
              <a:ext cx="12" cy="0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grpSp>
          <p:nvGrpSpPr>
            <p:cNvPr id="6" name="Group 39"/>
            <p:cNvGrpSpPr>
              <a:grpSpLocks/>
            </p:cNvGrpSpPr>
            <p:nvPr/>
          </p:nvGrpSpPr>
          <p:grpSpPr bwMode="auto">
            <a:xfrm>
              <a:off x="4908" y="873"/>
              <a:ext cx="393" cy="349"/>
              <a:chOff x="4899" y="774"/>
              <a:chExt cx="393" cy="349"/>
            </a:xfrm>
          </p:grpSpPr>
          <p:sp>
            <p:nvSpPr>
              <p:cNvPr id="17431" name="AutoShape 37"/>
              <p:cNvSpPr>
                <a:spLocks noChangeArrowheads="1"/>
              </p:cNvSpPr>
              <p:nvPr/>
            </p:nvSpPr>
            <p:spPr bwMode="auto">
              <a:xfrm>
                <a:off x="4929" y="795"/>
                <a:ext cx="323" cy="288"/>
              </a:xfrm>
              <a:prstGeom prst="wedgeRoundRectCallout">
                <a:avLst>
                  <a:gd name="adj1" fmla="val -69815"/>
                  <a:gd name="adj2" fmla="val 109028"/>
                  <a:gd name="adj3" fmla="val 16667"/>
                </a:avLst>
              </a:prstGeom>
              <a:no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algn="ctr"/>
                <a:endParaRPr lang="zh-CN" altLang="en-US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17432" name="Rectangle 36"/>
              <p:cNvSpPr>
                <a:spLocks noChangeArrowheads="1"/>
              </p:cNvSpPr>
              <p:nvPr/>
            </p:nvSpPr>
            <p:spPr bwMode="auto">
              <a:xfrm>
                <a:off x="4899" y="774"/>
                <a:ext cx="393" cy="349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100" b="1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sz="2100" b="1" i="1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rPr>
                  <a:t>x</a:t>
                </a:r>
                <a:endParaRPr lang="zh-CN" altLang="en-US" sz="2100" b="1" i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</p:grpSp>
      </p:grpSp>
      <p:grpSp>
        <p:nvGrpSpPr>
          <p:cNvPr id="7" name="Group 50"/>
          <p:cNvGrpSpPr>
            <a:grpSpLocks/>
          </p:cNvGrpSpPr>
          <p:nvPr/>
        </p:nvGrpSpPr>
        <p:grpSpPr bwMode="auto">
          <a:xfrm>
            <a:off x="544042" y="2327130"/>
            <a:ext cx="5189934" cy="1263254"/>
            <a:chOff x="333" y="2079"/>
            <a:chExt cx="4359" cy="1061"/>
          </a:xfrm>
        </p:grpSpPr>
        <p:sp>
          <p:nvSpPr>
            <p:cNvPr id="17426" name="Text Box 29"/>
            <p:cNvSpPr txBox="1">
              <a:spLocks noChangeArrowheads="1"/>
            </p:cNvSpPr>
            <p:nvPr/>
          </p:nvSpPr>
          <p:spPr bwMode="auto">
            <a:xfrm>
              <a:off x="333" y="2079"/>
              <a:ext cx="4359" cy="40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2100" b="1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所以 </a:t>
              </a:r>
              <a:r>
                <a:rPr lang="en-US" altLang="zh-CN" sz="2100" b="1" dirty="0" err="1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d</a:t>
              </a:r>
              <a:r>
                <a:rPr lang="en-US" altLang="zh-CN" sz="2100" b="1" i="1" dirty="0" err="1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x</a:t>
              </a:r>
              <a:r>
                <a:rPr lang="en-US" altLang="zh-CN" sz="2100" b="1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 </a:t>
              </a:r>
              <a:r>
                <a:rPr lang="zh-CN" altLang="en-US" sz="2100" b="1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的动生电动势为：</a:t>
              </a:r>
            </a:p>
          </p:txBody>
        </p:sp>
        <p:grpSp>
          <p:nvGrpSpPr>
            <p:cNvPr id="8" name="Group 47"/>
            <p:cNvGrpSpPr>
              <a:grpSpLocks/>
            </p:cNvGrpSpPr>
            <p:nvPr/>
          </p:nvGrpSpPr>
          <p:grpSpPr bwMode="auto">
            <a:xfrm>
              <a:off x="434" y="2460"/>
              <a:ext cx="2808" cy="680"/>
              <a:chOff x="1930" y="2540"/>
              <a:chExt cx="2808" cy="680"/>
            </a:xfrm>
          </p:grpSpPr>
          <p:graphicFrame>
            <p:nvGraphicFramePr>
              <p:cNvPr id="17411" name="Object 30"/>
              <p:cNvGraphicFramePr>
                <a:graphicFrameLocks noChangeAspect="1"/>
              </p:cNvGraphicFramePr>
              <p:nvPr/>
            </p:nvGraphicFramePr>
            <p:xfrm>
              <a:off x="2266" y="2540"/>
              <a:ext cx="2472" cy="6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4834" name="Equation" r:id="rId5" imgW="1574640" imgH="431640" progId="Equation.DSMT4">
                      <p:embed/>
                    </p:oleObj>
                  </mc:Choice>
                  <mc:Fallback>
                    <p:oleObj name="Equation" r:id="rId5" imgW="1574640" imgH="431640" progId="Equation.DSMT4">
                      <p:embed/>
                      <p:pic>
                        <p:nvPicPr>
                          <p:cNvPr id="0" name="Object 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66" y="2540"/>
                            <a:ext cx="2472" cy="68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428" name="Text Box 43"/>
              <p:cNvSpPr txBox="1">
                <a:spLocks noChangeArrowheads="1"/>
              </p:cNvSpPr>
              <p:nvPr/>
            </p:nvSpPr>
            <p:spPr bwMode="auto">
              <a:xfrm>
                <a:off x="1930" y="2688"/>
                <a:ext cx="733" cy="349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100" b="1" dirty="0" err="1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sz="2100" b="1" dirty="0" err="1">
                    <a:solidFill>
                      <a:srgbClr val="000000"/>
                    </a:solidFill>
                    <a:latin typeface="CommercialScript BT" pitchFamily="66" charset="0"/>
                    <a:ea typeface="Arial Unicode MS" pitchFamily="34" charset="-122"/>
                    <a:cs typeface="Arial Unicode MS" pitchFamily="34" charset="-122"/>
                  </a:rPr>
                  <a:t>E</a:t>
                </a:r>
                <a:endParaRPr lang="en-US" altLang="zh-CN" sz="2100" b="1" dirty="0">
                  <a:solidFill>
                    <a:srgbClr val="000000"/>
                  </a:solidFill>
                  <a:latin typeface="CommercialScript BT" pitchFamily="66" charset="0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</p:grpSp>
      <p:grpSp>
        <p:nvGrpSpPr>
          <p:cNvPr id="9" name="Group 48"/>
          <p:cNvGrpSpPr>
            <a:grpSpLocks/>
          </p:cNvGrpSpPr>
          <p:nvPr/>
        </p:nvGrpSpPr>
        <p:grpSpPr bwMode="auto">
          <a:xfrm>
            <a:off x="595909" y="3610992"/>
            <a:ext cx="6118622" cy="734616"/>
            <a:chOff x="360" y="2835"/>
            <a:chExt cx="5139" cy="617"/>
          </a:xfrm>
        </p:grpSpPr>
        <p:sp>
          <p:nvSpPr>
            <p:cNvPr id="17423" name="Text Box 34"/>
            <p:cNvSpPr txBox="1">
              <a:spLocks noChangeArrowheads="1"/>
            </p:cNvSpPr>
            <p:nvPr/>
          </p:nvSpPr>
          <p:spPr bwMode="auto">
            <a:xfrm>
              <a:off x="360" y="2925"/>
              <a:ext cx="4791" cy="40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金属杆的电动势：</a:t>
              </a:r>
            </a:p>
          </p:txBody>
        </p:sp>
        <p:grpSp>
          <p:nvGrpSpPr>
            <p:cNvPr id="10" name="Group 46"/>
            <p:cNvGrpSpPr>
              <a:grpSpLocks/>
            </p:cNvGrpSpPr>
            <p:nvPr/>
          </p:nvGrpSpPr>
          <p:grpSpPr bwMode="auto">
            <a:xfrm>
              <a:off x="2101" y="2835"/>
              <a:ext cx="3398" cy="617"/>
              <a:chOff x="1377" y="3155"/>
              <a:chExt cx="3879" cy="675"/>
            </a:xfrm>
          </p:grpSpPr>
          <p:graphicFrame>
            <p:nvGraphicFramePr>
              <p:cNvPr id="17410" name="Object 32"/>
              <p:cNvGraphicFramePr>
                <a:graphicFrameLocks noChangeAspect="1"/>
              </p:cNvGraphicFramePr>
              <p:nvPr/>
            </p:nvGraphicFramePr>
            <p:xfrm>
              <a:off x="1700" y="3155"/>
              <a:ext cx="3556" cy="6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4835" name="Equation" r:id="rId7" imgW="2273040" imgH="431640" progId="Equation.DSMT4">
                      <p:embed/>
                    </p:oleObj>
                  </mc:Choice>
                  <mc:Fallback>
                    <p:oleObj name="Equation" r:id="rId7" imgW="2273040" imgH="431640" progId="Equation.DSMT4">
                      <p:embed/>
                      <p:pic>
                        <p:nvPicPr>
                          <p:cNvPr id="0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00" y="3155"/>
                            <a:ext cx="3556" cy="67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425" name="Text Box 45"/>
              <p:cNvSpPr txBox="1">
                <a:spLocks noChangeArrowheads="1"/>
              </p:cNvSpPr>
              <p:nvPr/>
            </p:nvSpPr>
            <p:spPr bwMode="auto">
              <a:xfrm>
                <a:off x="1377" y="3333"/>
                <a:ext cx="733" cy="382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100" b="1" dirty="0">
                    <a:solidFill>
                      <a:srgbClr val="0000FF"/>
                    </a:solidFill>
                    <a:latin typeface="CommercialScript BT" pitchFamily="66" charset="0"/>
                    <a:ea typeface="Arial Unicode MS" pitchFamily="34" charset="-122"/>
                    <a:cs typeface="Arial Unicode MS" pitchFamily="34" charset="-122"/>
                  </a:rPr>
                  <a:t>E</a:t>
                </a:r>
                <a:endParaRPr lang="en-US" altLang="zh-CN" sz="2100" b="1" i="1" baseline="-25000" dirty="0">
                  <a:solidFill>
                    <a:srgbClr val="0000FF"/>
                  </a:solidFill>
                  <a:latin typeface="CommercialScript BT" pitchFamily="66" charset="0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4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A5B6264-2425-4A68-94AD-79A93A4477FA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11296" name="Text Box 3"/>
          <p:cNvSpPr txBox="1">
            <a:spLocks noChangeArrowheads="1"/>
          </p:cNvSpPr>
          <p:nvPr/>
        </p:nvSpPr>
        <p:spPr bwMode="auto">
          <a:xfrm>
            <a:off x="600131" y="195486"/>
            <a:ext cx="8248649" cy="2751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kumimoji="1" lang="zh-CN" altLang="en-US" sz="2400" b="1" smtClean="0">
                <a:solidFill>
                  <a:srgbClr val="CC0000"/>
                </a:solidFill>
                <a:latin typeface="Times New Roman" pitchFamily="18" charset="0"/>
              </a:rPr>
              <a:t>例</a:t>
            </a:r>
            <a:r>
              <a:rPr kumimoji="1" lang="en-US" altLang="zh-CN" sz="2400" b="1" dirty="0">
                <a:solidFill>
                  <a:srgbClr val="CC0000"/>
                </a:solidFill>
                <a:latin typeface="Times New Roman" pitchFamily="18" charset="0"/>
              </a:rPr>
              <a:t>5   </a:t>
            </a:r>
            <a:r>
              <a:rPr kumimoji="1" lang="zh-CN" altLang="en-US" sz="2400" b="1" dirty="0">
                <a:solidFill>
                  <a:prstClr val="black"/>
                </a:solidFill>
                <a:latin typeface="Times New Roman" pitchFamily="18" charset="0"/>
              </a:rPr>
              <a:t>一导线矩形框的平面与磁感强</a:t>
            </a:r>
            <a:r>
              <a:rPr kumimoji="1" lang="zh-CN" altLang="en-US" sz="2400" b="1">
                <a:solidFill>
                  <a:prstClr val="black"/>
                </a:solidFill>
                <a:latin typeface="Times New Roman" pitchFamily="18" charset="0"/>
              </a:rPr>
              <a:t>度</a:t>
            </a:r>
            <a:r>
              <a:rPr kumimoji="1" lang="zh-CN" altLang="en-US" sz="2400" b="1" smtClean="0">
                <a:solidFill>
                  <a:prstClr val="black"/>
                </a:solidFill>
                <a:latin typeface="Times New Roman" pitchFamily="18" charset="0"/>
              </a:rPr>
              <a:t>为     </a:t>
            </a:r>
            <a:r>
              <a:rPr kumimoji="1" lang="zh-CN" altLang="en-US" sz="2400" b="1" dirty="0">
                <a:solidFill>
                  <a:prstClr val="black"/>
                </a:solidFill>
                <a:latin typeface="Times New Roman" pitchFamily="18" charset="0"/>
              </a:rPr>
              <a:t>的均匀磁场相垂直</a:t>
            </a:r>
            <a:r>
              <a:rPr kumimoji="1" lang="en-US" altLang="zh-CN" sz="2400" b="1" dirty="0">
                <a:solidFill>
                  <a:prstClr val="black"/>
                </a:solidFill>
                <a:latin typeface="Times New Roman" pitchFamily="18" charset="0"/>
              </a:rPr>
              <a:t>.</a:t>
            </a:r>
            <a:r>
              <a:rPr kumimoji="1" lang="zh-CN" altLang="en-US" sz="2400" b="1" dirty="0">
                <a:solidFill>
                  <a:prstClr val="black"/>
                </a:solidFill>
                <a:latin typeface="Times New Roman" pitchFamily="18" charset="0"/>
              </a:rPr>
              <a:t>在此矩形框上，有一质量为    长</a:t>
            </a:r>
            <a:r>
              <a:rPr kumimoji="1" lang="zh-CN" altLang="en-US" sz="2400" b="1">
                <a:solidFill>
                  <a:prstClr val="black"/>
                </a:solidFill>
                <a:latin typeface="Times New Roman" pitchFamily="18" charset="0"/>
              </a:rPr>
              <a:t>为  </a:t>
            </a:r>
            <a:r>
              <a:rPr kumimoji="1" lang="zh-CN" altLang="en-US" sz="2400" b="1" smtClean="0">
                <a:solidFill>
                  <a:prstClr val="black"/>
                </a:solidFill>
                <a:latin typeface="Times New Roman" pitchFamily="18" charset="0"/>
              </a:rPr>
              <a:t>  的可</a:t>
            </a:r>
            <a:r>
              <a:rPr kumimoji="1" lang="zh-CN" altLang="en-US" sz="2400" b="1" dirty="0">
                <a:solidFill>
                  <a:prstClr val="black"/>
                </a:solidFill>
                <a:latin typeface="Times New Roman" pitchFamily="18" charset="0"/>
              </a:rPr>
              <a:t>移动的细导体</a:t>
            </a:r>
            <a:r>
              <a:rPr kumimoji="1" lang="zh-CN" altLang="en-US" sz="2400" b="1">
                <a:solidFill>
                  <a:prstClr val="black"/>
                </a:solidFill>
                <a:latin typeface="Times New Roman" pitchFamily="18" charset="0"/>
              </a:rPr>
              <a:t>棒        </a:t>
            </a:r>
            <a:r>
              <a:rPr kumimoji="1" lang="zh-CN" altLang="en-US" sz="2400" b="1" smtClean="0">
                <a:solidFill>
                  <a:prstClr val="black"/>
                </a:solidFill>
                <a:latin typeface="Times New Roman" pitchFamily="18" charset="0"/>
              </a:rPr>
              <a:t>；矩</a:t>
            </a:r>
            <a:r>
              <a:rPr kumimoji="1" lang="zh-CN" altLang="en-US" sz="2400" b="1" dirty="0">
                <a:solidFill>
                  <a:prstClr val="black"/>
                </a:solidFill>
                <a:latin typeface="Times New Roman" pitchFamily="18" charset="0"/>
              </a:rPr>
              <a:t>形框还接有一个电阻    ，其值较之导线的电阻值要大得很多</a:t>
            </a:r>
            <a:r>
              <a:rPr kumimoji="1" lang="en-US" altLang="zh-CN" sz="2400" b="1" dirty="0">
                <a:solidFill>
                  <a:prstClr val="black"/>
                </a:solidFill>
                <a:latin typeface="Times New Roman" pitchFamily="18" charset="0"/>
              </a:rPr>
              <a:t>. </a:t>
            </a:r>
            <a:r>
              <a:rPr kumimoji="1" lang="zh-CN" altLang="en-US" sz="2400" b="1">
                <a:solidFill>
                  <a:prstClr val="black"/>
                </a:solidFill>
                <a:latin typeface="Times New Roman" pitchFamily="18" charset="0"/>
              </a:rPr>
              <a:t>开</a:t>
            </a:r>
            <a:r>
              <a:rPr kumimoji="1" lang="zh-CN" altLang="en-US" sz="2400" b="1" smtClean="0">
                <a:solidFill>
                  <a:prstClr val="black"/>
                </a:solidFill>
                <a:latin typeface="Times New Roman" pitchFamily="18" charset="0"/>
              </a:rPr>
              <a:t>始时</a:t>
            </a:r>
            <a:r>
              <a:rPr kumimoji="1" lang="zh-CN" altLang="en-US" sz="2400" b="1" dirty="0">
                <a:solidFill>
                  <a:prstClr val="black"/>
                </a:solidFill>
                <a:latin typeface="Times New Roman" pitchFamily="18" charset="0"/>
              </a:rPr>
              <a:t>，细导体棒以</a:t>
            </a:r>
            <a:r>
              <a:rPr kumimoji="1" lang="zh-CN" altLang="en-US" sz="2400" b="1">
                <a:solidFill>
                  <a:prstClr val="black"/>
                </a:solidFill>
                <a:latin typeface="Times New Roman" pitchFamily="18" charset="0"/>
              </a:rPr>
              <a:t>速</a:t>
            </a:r>
            <a:r>
              <a:rPr kumimoji="1" lang="zh-CN" altLang="en-US" sz="2400" b="1" smtClean="0">
                <a:solidFill>
                  <a:prstClr val="black"/>
                </a:solidFill>
                <a:latin typeface="Times New Roman" pitchFamily="18" charset="0"/>
              </a:rPr>
              <a:t>度     </a:t>
            </a:r>
            <a:r>
              <a:rPr kumimoji="1" lang="zh-CN" altLang="en-US" sz="2400" b="1" dirty="0">
                <a:solidFill>
                  <a:prstClr val="black"/>
                </a:solidFill>
                <a:latin typeface="Times New Roman" pitchFamily="18" charset="0"/>
              </a:rPr>
              <a:t>沿如图所示的矩</a:t>
            </a:r>
            <a:r>
              <a:rPr kumimoji="1" lang="zh-CN" altLang="en-US" sz="2400" b="1">
                <a:solidFill>
                  <a:prstClr val="black"/>
                </a:solidFill>
                <a:latin typeface="Times New Roman" pitchFamily="18" charset="0"/>
              </a:rPr>
              <a:t>形</a:t>
            </a:r>
            <a:r>
              <a:rPr kumimoji="1" lang="zh-CN" altLang="en-US" sz="2400" b="1" smtClean="0">
                <a:solidFill>
                  <a:prstClr val="black"/>
                </a:solidFill>
                <a:latin typeface="Times New Roman" pitchFamily="18" charset="0"/>
              </a:rPr>
              <a:t>框运动</a:t>
            </a:r>
            <a:r>
              <a:rPr kumimoji="1" lang="en-US" altLang="zh-CN" sz="2400" b="1" smtClean="0">
                <a:solidFill>
                  <a:prstClr val="black"/>
                </a:solidFill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120000"/>
              </a:lnSpc>
            </a:pPr>
            <a:r>
              <a:rPr kumimoji="1" lang="zh-CN" altLang="en-US" sz="2400" b="1" smtClean="0">
                <a:solidFill>
                  <a:srgbClr val="C00000"/>
                </a:solidFill>
                <a:latin typeface="Times New Roman" pitchFamily="18" charset="0"/>
              </a:rPr>
              <a:t>求：</a:t>
            </a:r>
            <a:endParaRPr kumimoji="1" lang="en-US" altLang="zh-CN" sz="2400" b="1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graphicFrame>
        <p:nvGraphicFramePr>
          <p:cNvPr id="1129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611487"/>
              </p:ext>
            </p:extLst>
          </p:nvPr>
        </p:nvGraphicFramePr>
        <p:xfrm>
          <a:off x="4744696" y="758652"/>
          <a:ext cx="371475" cy="317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55" name="Equation" r:id="rId3" imgW="164957" imgH="139579" progId="Equation.3">
                  <p:embed/>
                </p:oleObj>
              </mc:Choice>
              <mc:Fallback>
                <p:oleObj name="Equation" r:id="rId3" imgW="164957" imgH="13957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4696" y="758652"/>
                        <a:ext cx="371475" cy="3178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9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0866417"/>
              </p:ext>
            </p:extLst>
          </p:nvPr>
        </p:nvGraphicFramePr>
        <p:xfrm>
          <a:off x="5721556" y="704713"/>
          <a:ext cx="184547" cy="370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56" name="Equation" r:id="rId5" imgW="88669" imgH="177338" progId="Equation.3">
                  <p:embed/>
                </p:oleObj>
              </mc:Choice>
              <mc:Fallback>
                <p:oleObj name="Equation" r:id="rId5" imgW="88669" imgH="177338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1556" y="704713"/>
                        <a:ext cx="184547" cy="3702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9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15597"/>
              </p:ext>
            </p:extLst>
          </p:nvPr>
        </p:nvGraphicFramePr>
        <p:xfrm>
          <a:off x="6022237" y="272877"/>
          <a:ext cx="277416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57" name="Equation" r:id="rId7" imgW="215619" imgH="266353" progId="Equation.3">
                  <p:embed/>
                </p:oleObj>
              </mc:Choice>
              <mc:Fallback>
                <p:oleObj name="Equation" r:id="rId7" imgW="215619" imgH="266353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2237" y="272877"/>
                        <a:ext cx="277416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0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2068335"/>
              </p:ext>
            </p:extLst>
          </p:nvPr>
        </p:nvGraphicFramePr>
        <p:xfrm>
          <a:off x="941840" y="1156321"/>
          <a:ext cx="606028" cy="370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58" name="Equation" r:id="rId9" imgW="291847" imgH="177646" progId="Equation.3">
                  <p:embed/>
                </p:oleObj>
              </mc:Choice>
              <mc:Fallback>
                <p:oleObj name="Equation" r:id="rId9" imgW="291847" imgH="17764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840" y="1156321"/>
                        <a:ext cx="606028" cy="3702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0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137504"/>
              </p:ext>
            </p:extLst>
          </p:nvPr>
        </p:nvGraphicFramePr>
        <p:xfrm>
          <a:off x="4991669" y="1172723"/>
          <a:ext cx="316706" cy="344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59" name="Equation" r:id="rId11" imgW="152268" imgH="164957" progId="Equation.3">
                  <p:embed/>
                </p:oleObj>
              </mc:Choice>
              <mc:Fallback>
                <p:oleObj name="Equation" r:id="rId11" imgW="152268" imgH="164957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1669" y="1172723"/>
                        <a:ext cx="316706" cy="3440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0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5849906"/>
              </p:ext>
            </p:extLst>
          </p:nvPr>
        </p:nvGraphicFramePr>
        <p:xfrm>
          <a:off x="5791851" y="1551594"/>
          <a:ext cx="369094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60" name="Equation" r:id="rId13" imgW="177646" imgH="228402" progId="Equation.3">
                  <p:embed/>
                </p:oleObj>
              </mc:Choice>
              <mc:Fallback>
                <p:oleObj name="Equation" r:id="rId13" imgW="177646" imgH="228402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851" y="1551594"/>
                        <a:ext cx="369094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3453094" y="2214337"/>
            <a:ext cx="2569143" cy="2483795"/>
            <a:chOff x="3504" y="1979"/>
            <a:chExt cx="1776" cy="1717"/>
          </a:xfrm>
        </p:grpSpPr>
        <p:sp>
          <p:nvSpPr>
            <p:cNvPr id="11270" name="Line 15"/>
            <p:cNvSpPr>
              <a:spLocks noChangeShapeType="1"/>
            </p:cNvSpPr>
            <p:nvPr/>
          </p:nvSpPr>
          <p:spPr bwMode="auto">
            <a:xfrm flipV="1">
              <a:off x="3552" y="2256"/>
              <a:ext cx="0" cy="43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71" name="Line 16"/>
            <p:cNvSpPr>
              <a:spLocks noChangeShapeType="1"/>
            </p:cNvSpPr>
            <p:nvPr/>
          </p:nvSpPr>
          <p:spPr bwMode="auto">
            <a:xfrm flipV="1">
              <a:off x="3552" y="3072"/>
              <a:ext cx="0" cy="38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72" name="Line 17"/>
            <p:cNvSpPr>
              <a:spLocks noChangeShapeType="1"/>
            </p:cNvSpPr>
            <p:nvPr/>
          </p:nvSpPr>
          <p:spPr bwMode="auto">
            <a:xfrm>
              <a:off x="3552" y="2256"/>
              <a:ext cx="163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73" name="Line 18"/>
            <p:cNvSpPr>
              <a:spLocks noChangeShapeType="1"/>
            </p:cNvSpPr>
            <p:nvPr/>
          </p:nvSpPr>
          <p:spPr bwMode="auto">
            <a:xfrm>
              <a:off x="3552" y="3456"/>
              <a:ext cx="163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74" name="Line 19"/>
            <p:cNvSpPr>
              <a:spLocks noChangeShapeType="1"/>
            </p:cNvSpPr>
            <p:nvPr/>
          </p:nvSpPr>
          <p:spPr bwMode="auto">
            <a:xfrm>
              <a:off x="4560" y="2256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75" name="Line 20"/>
            <p:cNvSpPr>
              <a:spLocks noChangeShapeType="1"/>
            </p:cNvSpPr>
            <p:nvPr/>
          </p:nvSpPr>
          <p:spPr bwMode="auto">
            <a:xfrm>
              <a:off x="4656" y="2256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78" name="Rectangle 23"/>
            <p:cNvSpPr>
              <a:spLocks noChangeArrowheads="1"/>
            </p:cNvSpPr>
            <p:nvPr/>
          </p:nvSpPr>
          <p:spPr bwMode="auto">
            <a:xfrm rot="19062665">
              <a:off x="4272" y="2272"/>
              <a:ext cx="240" cy="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kumimoji="1" lang="en-US" altLang="zh-CN" b="1">
                  <a:solidFill>
                    <a:srgbClr val="3333CC"/>
                  </a:solidFill>
                  <a:latin typeface="Times New Roman" pitchFamily="18" charset="0"/>
                </a:rPr>
                <a:t>+</a:t>
              </a:r>
            </a:p>
          </p:txBody>
        </p:sp>
        <p:sp>
          <p:nvSpPr>
            <p:cNvPr id="11279" name="Rectangle 24"/>
            <p:cNvSpPr>
              <a:spLocks noChangeArrowheads="1"/>
            </p:cNvSpPr>
            <p:nvPr/>
          </p:nvSpPr>
          <p:spPr bwMode="auto">
            <a:xfrm rot="19062665">
              <a:off x="3600" y="2272"/>
              <a:ext cx="240" cy="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kumimoji="1" lang="en-US" altLang="zh-CN" b="1">
                  <a:solidFill>
                    <a:srgbClr val="3333CC"/>
                  </a:solidFill>
                  <a:latin typeface="Times New Roman" pitchFamily="18" charset="0"/>
                </a:rPr>
                <a:t>+</a:t>
              </a:r>
            </a:p>
          </p:txBody>
        </p:sp>
        <p:sp>
          <p:nvSpPr>
            <p:cNvPr id="11280" name="Rectangle 25"/>
            <p:cNvSpPr>
              <a:spLocks noChangeArrowheads="1"/>
            </p:cNvSpPr>
            <p:nvPr/>
          </p:nvSpPr>
          <p:spPr bwMode="auto">
            <a:xfrm rot="19062665">
              <a:off x="5040" y="2272"/>
              <a:ext cx="240" cy="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kumimoji="1" lang="en-US" altLang="zh-CN" b="1">
                  <a:solidFill>
                    <a:srgbClr val="3333CC"/>
                  </a:solidFill>
                  <a:latin typeface="Times New Roman" pitchFamily="18" charset="0"/>
                </a:rPr>
                <a:t>+</a:t>
              </a:r>
            </a:p>
          </p:txBody>
        </p:sp>
        <p:sp>
          <p:nvSpPr>
            <p:cNvPr id="11281" name="Rectangle 26"/>
            <p:cNvSpPr>
              <a:spLocks noChangeArrowheads="1"/>
            </p:cNvSpPr>
            <p:nvPr/>
          </p:nvSpPr>
          <p:spPr bwMode="auto">
            <a:xfrm rot="19062665">
              <a:off x="4272" y="3136"/>
              <a:ext cx="240" cy="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kumimoji="1" lang="en-US" altLang="zh-CN" b="1">
                  <a:solidFill>
                    <a:srgbClr val="3333CC"/>
                  </a:solidFill>
                  <a:latin typeface="Times New Roman" pitchFamily="18" charset="0"/>
                </a:rPr>
                <a:t>+</a:t>
              </a:r>
            </a:p>
          </p:txBody>
        </p:sp>
        <p:sp>
          <p:nvSpPr>
            <p:cNvPr id="11282" name="Rectangle 27"/>
            <p:cNvSpPr>
              <a:spLocks noChangeArrowheads="1"/>
            </p:cNvSpPr>
            <p:nvPr/>
          </p:nvSpPr>
          <p:spPr bwMode="auto">
            <a:xfrm rot="19062665">
              <a:off x="3600" y="3136"/>
              <a:ext cx="240" cy="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kumimoji="1" lang="en-US" altLang="zh-CN" b="1">
                  <a:solidFill>
                    <a:srgbClr val="3333CC"/>
                  </a:solidFill>
                  <a:latin typeface="Times New Roman" pitchFamily="18" charset="0"/>
                </a:rPr>
                <a:t>+</a:t>
              </a:r>
            </a:p>
          </p:txBody>
        </p:sp>
        <p:sp>
          <p:nvSpPr>
            <p:cNvPr id="11283" name="Rectangle 28"/>
            <p:cNvSpPr>
              <a:spLocks noChangeArrowheads="1"/>
            </p:cNvSpPr>
            <p:nvPr/>
          </p:nvSpPr>
          <p:spPr bwMode="auto">
            <a:xfrm rot="19062665">
              <a:off x="5040" y="3136"/>
              <a:ext cx="240" cy="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kumimoji="1" lang="en-US" altLang="zh-CN" b="1">
                  <a:solidFill>
                    <a:srgbClr val="3333CC"/>
                  </a:solidFill>
                  <a:latin typeface="Times New Roman" pitchFamily="18" charset="0"/>
                </a:rPr>
                <a:t>+</a:t>
              </a:r>
            </a:p>
          </p:txBody>
        </p:sp>
        <p:sp>
          <p:nvSpPr>
            <p:cNvPr id="11284" name="Rectangle 29"/>
            <p:cNvSpPr>
              <a:spLocks noChangeArrowheads="1"/>
            </p:cNvSpPr>
            <p:nvPr/>
          </p:nvSpPr>
          <p:spPr bwMode="auto">
            <a:xfrm>
              <a:off x="4560" y="2256"/>
              <a:ext cx="96" cy="1200"/>
            </a:xfrm>
            <a:prstGeom prst="rect">
              <a:avLst/>
            </a:prstGeom>
            <a:gradFill rotWithShape="0">
              <a:gsLst>
                <a:gs pos="0">
                  <a:srgbClr val="6F5300"/>
                </a:gs>
                <a:gs pos="50000">
                  <a:srgbClr val="CC9900"/>
                </a:gs>
                <a:gs pos="100000">
                  <a:srgbClr val="6F5300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85" name="Line 30"/>
            <p:cNvSpPr>
              <a:spLocks noChangeShapeType="1"/>
            </p:cNvSpPr>
            <p:nvPr/>
          </p:nvSpPr>
          <p:spPr bwMode="auto">
            <a:xfrm>
              <a:off x="3936" y="2976"/>
              <a:ext cx="0" cy="48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86" name="Line 31"/>
            <p:cNvSpPr>
              <a:spLocks noChangeShapeType="1"/>
            </p:cNvSpPr>
            <p:nvPr/>
          </p:nvSpPr>
          <p:spPr bwMode="auto">
            <a:xfrm flipV="1">
              <a:off x="3936" y="2256"/>
              <a:ext cx="0" cy="38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11287" name="Object 32"/>
            <p:cNvGraphicFramePr>
              <a:graphicFrameLocks noChangeAspect="1"/>
            </p:cNvGraphicFramePr>
            <p:nvPr/>
          </p:nvGraphicFramePr>
          <p:xfrm>
            <a:off x="3877" y="2640"/>
            <a:ext cx="155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461" name="Equation" r:id="rId15" imgW="88669" imgH="177338" progId="Equation.3">
                    <p:embed/>
                  </p:oleObj>
                </mc:Choice>
                <mc:Fallback>
                  <p:oleObj name="Equation" r:id="rId15" imgW="88669" imgH="177338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7" y="2640"/>
                          <a:ext cx="155" cy="31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88" name="Line 33"/>
            <p:cNvSpPr>
              <a:spLocks noChangeShapeType="1"/>
            </p:cNvSpPr>
            <p:nvPr/>
          </p:nvSpPr>
          <p:spPr bwMode="auto">
            <a:xfrm>
              <a:off x="4656" y="2832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11289" name="Object 34"/>
            <p:cNvGraphicFramePr>
              <a:graphicFrameLocks noChangeAspect="1"/>
            </p:cNvGraphicFramePr>
            <p:nvPr/>
          </p:nvGraphicFramePr>
          <p:xfrm>
            <a:off x="3600" y="2688"/>
            <a:ext cx="265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462" name="Equation" r:id="rId16" imgW="152268" imgH="164957" progId="Equation.3">
                    <p:embed/>
                  </p:oleObj>
                </mc:Choice>
                <mc:Fallback>
                  <p:oleObj name="Equation" r:id="rId16" imgW="152268" imgH="164957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2688"/>
                          <a:ext cx="265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90" name="Object 35"/>
            <p:cNvGraphicFramePr>
              <a:graphicFrameLocks noChangeAspect="1"/>
            </p:cNvGraphicFramePr>
            <p:nvPr/>
          </p:nvGraphicFramePr>
          <p:xfrm>
            <a:off x="4320" y="2496"/>
            <a:ext cx="214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463" name="Equation" r:id="rId17" imgW="215619" imgH="266353" progId="Equation.3">
                    <p:embed/>
                  </p:oleObj>
                </mc:Choice>
                <mc:Fallback>
                  <p:oleObj name="Equation" r:id="rId17" imgW="215619" imgH="266353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2496"/>
                          <a:ext cx="214" cy="2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91" name="Object 36"/>
            <p:cNvGraphicFramePr>
              <a:graphicFrameLocks noChangeAspect="1"/>
            </p:cNvGraphicFramePr>
            <p:nvPr/>
          </p:nvGraphicFramePr>
          <p:xfrm>
            <a:off x="5040" y="2832"/>
            <a:ext cx="222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464" name="Equation" r:id="rId18" imgW="126725" imgH="177415" progId="Equation.3">
                    <p:embed/>
                  </p:oleObj>
                </mc:Choice>
                <mc:Fallback>
                  <p:oleObj name="Equation" r:id="rId18" imgW="126725" imgH="177415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2832"/>
                          <a:ext cx="222" cy="31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93" name="Object 38"/>
            <p:cNvGraphicFramePr>
              <a:graphicFrameLocks noChangeAspect="1"/>
            </p:cNvGraphicFramePr>
            <p:nvPr/>
          </p:nvGraphicFramePr>
          <p:xfrm>
            <a:off x="4493" y="3446"/>
            <a:ext cx="307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465" name="Equation" r:id="rId20" imgW="203024" imgH="164957" progId="Equation.3">
                    <p:embed/>
                  </p:oleObj>
                </mc:Choice>
                <mc:Fallback>
                  <p:oleObj name="Equation" r:id="rId20" imgW="203024" imgH="164957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3" y="3446"/>
                          <a:ext cx="307" cy="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94" name="Object 39"/>
            <p:cNvGraphicFramePr>
              <a:graphicFrameLocks noChangeAspect="1"/>
            </p:cNvGraphicFramePr>
            <p:nvPr/>
          </p:nvGraphicFramePr>
          <p:xfrm>
            <a:off x="4481" y="1979"/>
            <a:ext cx="28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466" name="Equation" r:id="rId22" imgW="177492" imgH="177492" progId="Equation.3">
                    <p:embed/>
                  </p:oleObj>
                </mc:Choice>
                <mc:Fallback>
                  <p:oleObj name="Equation" r:id="rId22" imgW="177492" imgH="177492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81" y="1979"/>
                          <a:ext cx="287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95" name="Rectangle 40"/>
            <p:cNvSpPr>
              <a:spLocks noChangeArrowheads="1"/>
            </p:cNvSpPr>
            <p:nvPr/>
          </p:nvSpPr>
          <p:spPr bwMode="auto">
            <a:xfrm>
              <a:off x="3504" y="2640"/>
              <a:ext cx="96" cy="432"/>
            </a:xfrm>
            <a:prstGeom prst="rect">
              <a:avLst/>
            </a:prstGeom>
            <a:gradFill rotWithShape="0">
              <a:gsLst>
                <a:gs pos="0">
                  <a:srgbClr val="003366"/>
                </a:gs>
                <a:gs pos="50000">
                  <a:srgbClr val="F7F9FA"/>
                </a:gs>
                <a:gs pos="100000">
                  <a:srgbClr val="003366"/>
                </a:gs>
              </a:gsLst>
              <a:lin ang="0" scaled="1"/>
            </a:gradFill>
            <a:ln w="19050">
              <a:solidFill>
                <a:srgbClr val="0033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3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9449228"/>
              </p:ext>
            </p:extLst>
          </p:nvPr>
        </p:nvGraphicFramePr>
        <p:xfrm>
          <a:off x="1168400" y="2409806"/>
          <a:ext cx="660400" cy="48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67" name="Equation" r:id="rId24" imgW="279360" imgH="203040" progId="Equation.DSMT4">
                  <p:embed/>
                </p:oleObj>
              </mc:Choice>
              <mc:Fallback>
                <p:oleObj name="Equation" r:id="rId24" imgW="279360" imgH="203040" progId="Equation.DSMT4">
                  <p:embed/>
                  <p:pic>
                    <p:nvPicPr>
                      <p:cNvPr id="1130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8400" y="2409806"/>
                        <a:ext cx="660400" cy="4830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209712"/>
              </p:ext>
            </p:extLst>
          </p:nvPr>
        </p:nvGraphicFramePr>
        <p:xfrm>
          <a:off x="1292909" y="901645"/>
          <a:ext cx="2531269" cy="834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08" name="Equation" r:id="rId3" imgW="1040948" imgH="418918" progId="Equation.3">
                  <p:embed/>
                </p:oleObj>
              </mc:Choice>
              <mc:Fallback>
                <p:oleObj name="Equation" r:id="rId3" imgW="1040948" imgH="418918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2909" y="901645"/>
                        <a:ext cx="2531269" cy="8346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9"/>
          <p:cNvGrpSpPr>
            <a:grpSpLocks/>
          </p:cNvGrpSpPr>
          <p:nvPr/>
        </p:nvGrpSpPr>
        <p:grpSpPr bwMode="auto">
          <a:xfrm>
            <a:off x="4276497" y="1063052"/>
            <a:ext cx="2678906" cy="461963"/>
            <a:chOff x="385" y="2613"/>
            <a:chExt cx="2250" cy="388"/>
          </a:xfrm>
        </p:grpSpPr>
        <p:sp>
          <p:nvSpPr>
            <p:cNvPr id="12347" name="Text Box 6"/>
            <p:cNvSpPr txBox="1">
              <a:spLocks noChangeArrowheads="1"/>
            </p:cNvSpPr>
            <p:nvPr/>
          </p:nvSpPr>
          <p:spPr bwMode="auto">
            <a:xfrm>
              <a:off x="385" y="2613"/>
              <a:ext cx="2250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1C1C1C"/>
                  </a:solidFill>
                  <a:latin typeface="Times New Roman" pitchFamily="18" charset="0"/>
                </a:rPr>
                <a:t>方向沿     轴反向</a:t>
              </a:r>
            </a:p>
          </p:txBody>
        </p:sp>
        <p:graphicFrame>
          <p:nvGraphicFramePr>
            <p:cNvPr id="12348" name="Object 7"/>
            <p:cNvGraphicFramePr>
              <a:graphicFrameLocks noChangeAspect="1"/>
            </p:cNvGraphicFramePr>
            <p:nvPr/>
          </p:nvGraphicFramePr>
          <p:xfrm>
            <a:off x="1152" y="2661"/>
            <a:ext cx="492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309" name="Equation" r:id="rId5" imgW="190417" imgH="139639" progId="Equation.3">
                    <p:embed/>
                  </p:oleObj>
                </mc:Choice>
                <mc:Fallback>
                  <p:oleObj name="Equation" r:id="rId5" imgW="190417" imgH="139639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2661"/>
                          <a:ext cx="492" cy="31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788709" y="326609"/>
            <a:ext cx="2571750" cy="461963"/>
            <a:chOff x="528" y="2112"/>
            <a:chExt cx="2160" cy="388"/>
          </a:xfrm>
        </p:grpSpPr>
        <p:sp>
          <p:nvSpPr>
            <p:cNvPr id="12345" name="Text Box 9"/>
            <p:cNvSpPr txBox="1">
              <a:spLocks noChangeArrowheads="1"/>
            </p:cNvSpPr>
            <p:nvPr/>
          </p:nvSpPr>
          <p:spPr bwMode="auto">
            <a:xfrm>
              <a:off x="528" y="2112"/>
              <a:ext cx="1008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CC0000"/>
                  </a:solidFill>
                  <a:latin typeface="Times New Roman" pitchFamily="18" charset="0"/>
                </a:rPr>
                <a:t>解</a:t>
              </a:r>
            </a:p>
          </p:txBody>
        </p:sp>
        <p:sp>
          <p:nvSpPr>
            <p:cNvPr id="12346" name="Text Box 10"/>
            <p:cNvSpPr txBox="1">
              <a:spLocks noChangeArrowheads="1"/>
            </p:cNvSpPr>
            <p:nvPr/>
          </p:nvSpPr>
          <p:spPr bwMode="auto">
            <a:xfrm>
              <a:off x="864" y="2112"/>
              <a:ext cx="1824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1C1C1C"/>
                  </a:solidFill>
                  <a:latin typeface="Times New Roman" pitchFamily="18" charset="0"/>
                </a:rPr>
                <a:t>如图建立</a:t>
              </a:r>
              <a:r>
                <a:rPr lang="zh-CN" altLang="en-US" sz="2400" b="1">
                  <a:solidFill>
                    <a:srgbClr val="1C1C1C"/>
                  </a:solidFill>
                  <a:latin typeface="Times New Roman" pitchFamily="18" charset="0"/>
                </a:rPr>
                <a:t>坐</a:t>
              </a:r>
              <a:r>
                <a:rPr lang="zh-CN" altLang="en-US" sz="2400" b="1" smtClean="0">
                  <a:solidFill>
                    <a:srgbClr val="1C1C1C"/>
                  </a:solidFill>
                  <a:latin typeface="Times New Roman" pitchFamily="18" charset="0"/>
                </a:rPr>
                <a:t>标，</a:t>
              </a:r>
              <a:endParaRPr lang="zh-CN" altLang="en-US" sz="2400" b="1" dirty="0">
                <a:solidFill>
                  <a:srgbClr val="1C1C1C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4" name="Group 61"/>
          <p:cNvGrpSpPr>
            <a:grpSpLocks/>
          </p:cNvGrpSpPr>
          <p:nvPr/>
        </p:nvGrpSpPr>
        <p:grpSpPr bwMode="auto">
          <a:xfrm>
            <a:off x="3163858" y="293867"/>
            <a:ext cx="4080272" cy="489348"/>
            <a:chOff x="1082" y="1137"/>
            <a:chExt cx="3427" cy="411"/>
          </a:xfrm>
        </p:grpSpPr>
        <p:graphicFrame>
          <p:nvGraphicFramePr>
            <p:cNvPr id="12339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97185343"/>
                </p:ext>
              </p:extLst>
            </p:nvPr>
          </p:nvGraphicFramePr>
          <p:xfrm>
            <a:off x="1722" y="1160"/>
            <a:ext cx="1043" cy="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310" name="Equation" r:id="rId7" imgW="520474" imgH="215806" progId="Equation.3">
                    <p:embed/>
                  </p:oleObj>
                </mc:Choice>
                <mc:Fallback>
                  <p:oleObj name="Equation" r:id="rId7" imgW="520474" imgH="215806" progId="Equation.3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2" y="1160"/>
                          <a:ext cx="1043" cy="35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40" name="Text Box 49"/>
            <p:cNvSpPr txBox="1">
              <a:spLocks noChangeArrowheads="1"/>
            </p:cNvSpPr>
            <p:nvPr/>
          </p:nvSpPr>
          <p:spPr bwMode="auto">
            <a:xfrm>
              <a:off x="1082" y="1160"/>
              <a:ext cx="736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1C1C1C"/>
                  </a:solidFill>
                  <a:latin typeface="Times New Roman" pitchFamily="18" charset="0"/>
                </a:rPr>
                <a:t>棒中</a:t>
              </a:r>
            </a:p>
          </p:txBody>
        </p:sp>
        <p:sp>
          <p:nvSpPr>
            <p:cNvPr id="12341" name="Text Box 50"/>
            <p:cNvSpPr txBox="1">
              <a:spLocks noChangeArrowheads="1"/>
            </p:cNvSpPr>
            <p:nvPr/>
          </p:nvSpPr>
          <p:spPr bwMode="auto">
            <a:xfrm>
              <a:off x="2848" y="1137"/>
              <a:ext cx="1020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1C1C1C"/>
                  </a:solidFill>
                  <a:latin typeface="Times New Roman" pitchFamily="18" charset="0"/>
                </a:rPr>
                <a:t>且由</a:t>
              </a:r>
            </a:p>
          </p:txBody>
        </p:sp>
        <p:graphicFrame>
          <p:nvGraphicFramePr>
            <p:cNvPr id="12342" name="Object 5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90803425"/>
                </p:ext>
              </p:extLst>
            </p:nvPr>
          </p:nvGraphicFramePr>
          <p:xfrm>
            <a:off x="3471" y="1183"/>
            <a:ext cx="362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311" name="Equation" r:id="rId9" imgW="203024" imgH="164957" progId="Equation.3">
                    <p:embed/>
                  </p:oleObj>
                </mc:Choice>
                <mc:Fallback>
                  <p:oleObj name="Equation" r:id="rId9" imgW="203024" imgH="164957" progId="Equation.3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1" y="1183"/>
                          <a:ext cx="362" cy="249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43" name="Object 5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5339642"/>
                </p:ext>
              </p:extLst>
            </p:nvPr>
          </p:nvGraphicFramePr>
          <p:xfrm>
            <a:off x="4184" y="1178"/>
            <a:ext cx="325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312" name="Equation" r:id="rId11" imgW="177492" imgH="177492" progId="Equation.3">
                    <p:embed/>
                  </p:oleObj>
                </mc:Choice>
                <mc:Fallback>
                  <p:oleObj name="Equation" r:id="rId11" imgW="177492" imgH="177492" progId="Equation.3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4" y="1178"/>
                          <a:ext cx="325" cy="27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44" name="Line 53"/>
            <p:cNvSpPr>
              <a:spLocks noChangeShapeType="1"/>
            </p:cNvSpPr>
            <p:nvPr/>
          </p:nvSpPr>
          <p:spPr bwMode="auto">
            <a:xfrm>
              <a:off x="3811" y="1304"/>
              <a:ext cx="340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Group 63"/>
          <p:cNvGrpSpPr>
            <a:grpSpLocks/>
          </p:cNvGrpSpPr>
          <p:nvPr/>
        </p:nvGrpSpPr>
        <p:grpSpPr bwMode="auto">
          <a:xfrm>
            <a:off x="6604954" y="3199451"/>
            <a:ext cx="628650" cy="457200"/>
            <a:chOff x="4032" y="2832"/>
            <a:chExt cx="528" cy="384"/>
          </a:xfrm>
        </p:grpSpPr>
        <p:sp>
          <p:nvSpPr>
            <p:cNvPr id="12337" name="Line 64"/>
            <p:cNvSpPr>
              <a:spLocks noChangeShapeType="1"/>
            </p:cNvSpPr>
            <p:nvPr/>
          </p:nvSpPr>
          <p:spPr bwMode="auto">
            <a:xfrm flipH="1">
              <a:off x="4080" y="2832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12338" name="Object 65"/>
            <p:cNvGraphicFramePr>
              <a:graphicFrameLocks noChangeAspect="1"/>
            </p:cNvGraphicFramePr>
            <p:nvPr/>
          </p:nvGraphicFramePr>
          <p:xfrm>
            <a:off x="4032" y="2869"/>
            <a:ext cx="301" cy="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313" name="Equation" r:id="rId13" imgW="164957" imgH="190335" progId="Equation.3">
                    <p:embed/>
                  </p:oleObj>
                </mc:Choice>
                <mc:Fallback>
                  <p:oleObj name="Equation" r:id="rId13" imgW="164957" imgH="190335" progId="Equation.3">
                    <p:embed/>
                    <p:pic>
                      <p:nvPicPr>
                        <p:cNvPr id="0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2869"/>
                          <a:ext cx="301" cy="34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66"/>
          <p:cNvGrpSpPr>
            <a:grpSpLocks/>
          </p:cNvGrpSpPr>
          <p:nvPr/>
        </p:nvGrpSpPr>
        <p:grpSpPr bwMode="auto">
          <a:xfrm>
            <a:off x="5858432" y="2227901"/>
            <a:ext cx="2114550" cy="2000250"/>
            <a:chOff x="3504" y="2016"/>
            <a:chExt cx="1776" cy="1680"/>
          </a:xfrm>
        </p:grpSpPr>
        <p:sp>
          <p:nvSpPr>
            <p:cNvPr id="12311" name="Line 68"/>
            <p:cNvSpPr>
              <a:spLocks noChangeShapeType="1"/>
            </p:cNvSpPr>
            <p:nvPr/>
          </p:nvSpPr>
          <p:spPr bwMode="auto">
            <a:xfrm flipV="1">
              <a:off x="3552" y="2256"/>
              <a:ext cx="0" cy="43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12" name="Line 69"/>
            <p:cNvSpPr>
              <a:spLocks noChangeShapeType="1"/>
            </p:cNvSpPr>
            <p:nvPr/>
          </p:nvSpPr>
          <p:spPr bwMode="auto">
            <a:xfrm flipV="1">
              <a:off x="3552" y="3072"/>
              <a:ext cx="0" cy="38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13" name="Line 70"/>
            <p:cNvSpPr>
              <a:spLocks noChangeShapeType="1"/>
            </p:cNvSpPr>
            <p:nvPr/>
          </p:nvSpPr>
          <p:spPr bwMode="auto">
            <a:xfrm>
              <a:off x="3552" y="2256"/>
              <a:ext cx="163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14" name="Line 71"/>
            <p:cNvSpPr>
              <a:spLocks noChangeShapeType="1"/>
            </p:cNvSpPr>
            <p:nvPr/>
          </p:nvSpPr>
          <p:spPr bwMode="auto">
            <a:xfrm>
              <a:off x="3552" y="3456"/>
              <a:ext cx="163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15" name="Line 72"/>
            <p:cNvSpPr>
              <a:spLocks noChangeShapeType="1"/>
            </p:cNvSpPr>
            <p:nvPr/>
          </p:nvSpPr>
          <p:spPr bwMode="auto">
            <a:xfrm>
              <a:off x="4560" y="2256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16" name="Line 73"/>
            <p:cNvSpPr>
              <a:spLocks noChangeShapeType="1"/>
            </p:cNvSpPr>
            <p:nvPr/>
          </p:nvSpPr>
          <p:spPr bwMode="auto">
            <a:xfrm>
              <a:off x="4656" y="2256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19" name="Rectangle 76"/>
            <p:cNvSpPr>
              <a:spLocks noChangeArrowheads="1"/>
            </p:cNvSpPr>
            <p:nvPr/>
          </p:nvSpPr>
          <p:spPr bwMode="auto">
            <a:xfrm rot="19062665">
              <a:off x="4272" y="2245"/>
              <a:ext cx="240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kumimoji="1" lang="en-US" altLang="zh-CN" b="1">
                  <a:solidFill>
                    <a:srgbClr val="3333CC"/>
                  </a:solidFill>
                  <a:latin typeface="Times New Roman" pitchFamily="18" charset="0"/>
                </a:rPr>
                <a:t>+</a:t>
              </a:r>
            </a:p>
          </p:txBody>
        </p:sp>
        <p:sp>
          <p:nvSpPr>
            <p:cNvPr id="12320" name="Rectangle 77"/>
            <p:cNvSpPr>
              <a:spLocks noChangeArrowheads="1"/>
            </p:cNvSpPr>
            <p:nvPr/>
          </p:nvSpPr>
          <p:spPr bwMode="auto">
            <a:xfrm rot="19062665">
              <a:off x="3600" y="2245"/>
              <a:ext cx="240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kumimoji="1" lang="en-US" altLang="zh-CN" b="1">
                  <a:solidFill>
                    <a:srgbClr val="3333CC"/>
                  </a:solidFill>
                  <a:latin typeface="Times New Roman" pitchFamily="18" charset="0"/>
                </a:rPr>
                <a:t>+</a:t>
              </a:r>
            </a:p>
          </p:txBody>
        </p:sp>
        <p:sp>
          <p:nvSpPr>
            <p:cNvPr id="12321" name="Rectangle 78"/>
            <p:cNvSpPr>
              <a:spLocks noChangeArrowheads="1"/>
            </p:cNvSpPr>
            <p:nvPr/>
          </p:nvSpPr>
          <p:spPr bwMode="auto">
            <a:xfrm rot="19062665">
              <a:off x="5040" y="2245"/>
              <a:ext cx="240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kumimoji="1" lang="en-US" altLang="zh-CN" b="1">
                  <a:solidFill>
                    <a:srgbClr val="3333CC"/>
                  </a:solidFill>
                  <a:latin typeface="Times New Roman" pitchFamily="18" charset="0"/>
                </a:rPr>
                <a:t>+</a:t>
              </a:r>
            </a:p>
          </p:txBody>
        </p:sp>
        <p:sp>
          <p:nvSpPr>
            <p:cNvPr id="12322" name="Rectangle 79"/>
            <p:cNvSpPr>
              <a:spLocks noChangeArrowheads="1"/>
            </p:cNvSpPr>
            <p:nvPr/>
          </p:nvSpPr>
          <p:spPr bwMode="auto">
            <a:xfrm rot="19062665">
              <a:off x="4272" y="3109"/>
              <a:ext cx="240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kumimoji="1" lang="en-US" altLang="zh-CN" b="1">
                  <a:solidFill>
                    <a:srgbClr val="3333CC"/>
                  </a:solidFill>
                  <a:latin typeface="Times New Roman" pitchFamily="18" charset="0"/>
                </a:rPr>
                <a:t>+</a:t>
              </a:r>
            </a:p>
          </p:txBody>
        </p:sp>
        <p:sp>
          <p:nvSpPr>
            <p:cNvPr id="12323" name="Rectangle 80"/>
            <p:cNvSpPr>
              <a:spLocks noChangeArrowheads="1"/>
            </p:cNvSpPr>
            <p:nvPr/>
          </p:nvSpPr>
          <p:spPr bwMode="auto">
            <a:xfrm rot="19062665">
              <a:off x="3600" y="3109"/>
              <a:ext cx="240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kumimoji="1" lang="en-US" altLang="zh-CN" b="1">
                  <a:solidFill>
                    <a:srgbClr val="3333CC"/>
                  </a:solidFill>
                  <a:latin typeface="Times New Roman" pitchFamily="18" charset="0"/>
                </a:rPr>
                <a:t>+</a:t>
              </a:r>
            </a:p>
          </p:txBody>
        </p:sp>
        <p:sp>
          <p:nvSpPr>
            <p:cNvPr id="12324" name="Rectangle 81"/>
            <p:cNvSpPr>
              <a:spLocks noChangeArrowheads="1"/>
            </p:cNvSpPr>
            <p:nvPr/>
          </p:nvSpPr>
          <p:spPr bwMode="auto">
            <a:xfrm rot="19062665">
              <a:off x="5040" y="3109"/>
              <a:ext cx="240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kumimoji="1" lang="en-US" altLang="zh-CN" b="1">
                  <a:solidFill>
                    <a:srgbClr val="3333CC"/>
                  </a:solidFill>
                  <a:latin typeface="Times New Roman" pitchFamily="18" charset="0"/>
                </a:rPr>
                <a:t>+</a:t>
              </a:r>
            </a:p>
          </p:txBody>
        </p:sp>
        <p:sp>
          <p:nvSpPr>
            <p:cNvPr id="12325" name="Rectangle 82"/>
            <p:cNvSpPr>
              <a:spLocks noChangeArrowheads="1"/>
            </p:cNvSpPr>
            <p:nvPr/>
          </p:nvSpPr>
          <p:spPr bwMode="auto">
            <a:xfrm>
              <a:off x="4560" y="2256"/>
              <a:ext cx="96" cy="1200"/>
            </a:xfrm>
            <a:prstGeom prst="rect">
              <a:avLst/>
            </a:prstGeom>
            <a:gradFill rotWithShape="0">
              <a:gsLst>
                <a:gs pos="0">
                  <a:srgbClr val="6F5300"/>
                </a:gs>
                <a:gs pos="50000">
                  <a:srgbClr val="CC9900"/>
                </a:gs>
                <a:gs pos="100000">
                  <a:srgbClr val="6F5300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26" name="Line 83"/>
            <p:cNvSpPr>
              <a:spLocks noChangeShapeType="1"/>
            </p:cNvSpPr>
            <p:nvPr/>
          </p:nvSpPr>
          <p:spPr bwMode="auto">
            <a:xfrm>
              <a:off x="3936" y="2976"/>
              <a:ext cx="0" cy="48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27" name="Line 84"/>
            <p:cNvSpPr>
              <a:spLocks noChangeShapeType="1"/>
            </p:cNvSpPr>
            <p:nvPr/>
          </p:nvSpPr>
          <p:spPr bwMode="auto">
            <a:xfrm flipV="1">
              <a:off x="3936" y="2256"/>
              <a:ext cx="0" cy="38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12328" name="Object 85"/>
            <p:cNvGraphicFramePr>
              <a:graphicFrameLocks noChangeAspect="1"/>
            </p:cNvGraphicFramePr>
            <p:nvPr/>
          </p:nvGraphicFramePr>
          <p:xfrm>
            <a:off x="3877" y="2640"/>
            <a:ext cx="155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314" name="Equation" r:id="rId15" imgW="88669" imgH="177338" progId="Equation.3">
                    <p:embed/>
                  </p:oleObj>
                </mc:Choice>
                <mc:Fallback>
                  <p:oleObj name="Equation" r:id="rId15" imgW="88669" imgH="177338" progId="Equation.3">
                    <p:embed/>
                    <p:pic>
                      <p:nvPicPr>
                        <p:cNvPr id="0" name="Object 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7" y="2640"/>
                          <a:ext cx="155" cy="31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29" name="Line 86"/>
            <p:cNvSpPr>
              <a:spLocks noChangeShapeType="1"/>
            </p:cNvSpPr>
            <p:nvPr/>
          </p:nvSpPr>
          <p:spPr bwMode="auto">
            <a:xfrm>
              <a:off x="4656" y="2832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12330" name="Object 87"/>
            <p:cNvGraphicFramePr>
              <a:graphicFrameLocks noChangeAspect="1"/>
            </p:cNvGraphicFramePr>
            <p:nvPr/>
          </p:nvGraphicFramePr>
          <p:xfrm>
            <a:off x="3600" y="2688"/>
            <a:ext cx="265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315" name="Equation" r:id="rId17" imgW="152268" imgH="164957" progId="Equation.3">
                    <p:embed/>
                  </p:oleObj>
                </mc:Choice>
                <mc:Fallback>
                  <p:oleObj name="Equation" r:id="rId17" imgW="152268" imgH="164957" progId="Equation.3">
                    <p:embed/>
                    <p:pic>
                      <p:nvPicPr>
                        <p:cNvPr id="0" name="Object 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2688"/>
                          <a:ext cx="265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31" name="Object 88"/>
            <p:cNvGraphicFramePr>
              <a:graphicFrameLocks noChangeAspect="1"/>
            </p:cNvGraphicFramePr>
            <p:nvPr/>
          </p:nvGraphicFramePr>
          <p:xfrm>
            <a:off x="4320" y="2496"/>
            <a:ext cx="214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316" name="Equation" r:id="rId19" imgW="215619" imgH="266353" progId="Equation.3">
                    <p:embed/>
                  </p:oleObj>
                </mc:Choice>
                <mc:Fallback>
                  <p:oleObj name="Equation" r:id="rId19" imgW="215619" imgH="266353" progId="Equation.3">
                    <p:embed/>
                    <p:pic>
                      <p:nvPicPr>
                        <p:cNvPr id="0" name="Object 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2496"/>
                          <a:ext cx="214" cy="2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32" name="Object 89"/>
            <p:cNvGraphicFramePr>
              <a:graphicFrameLocks noChangeAspect="1"/>
            </p:cNvGraphicFramePr>
            <p:nvPr/>
          </p:nvGraphicFramePr>
          <p:xfrm>
            <a:off x="5040" y="2832"/>
            <a:ext cx="222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317" name="Equation" r:id="rId21" imgW="126725" imgH="177415" progId="Equation.3">
                    <p:embed/>
                  </p:oleObj>
                </mc:Choice>
                <mc:Fallback>
                  <p:oleObj name="Equation" r:id="rId21" imgW="126725" imgH="177415" progId="Equation.3">
                    <p:embed/>
                    <p:pic>
                      <p:nvPicPr>
                        <p:cNvPr id="0" name="Object 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2832"/>
                          <a:ext cx="222" cy="31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34" name="Object 91"/>
            <p:cNvGraphicFramePr>
              <a:graphicFrameLocks noChangeAspect="1"/>
            </p:cNvGraphicFramePr>
            <p:nvPr/>
          </p:nvGraphicFramePr>
          <p:xfrm>
            <a:off x="4493" y="3446"/>
            <a:ext cx="307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318" name="Equation" r:id="rId23" imgW="203024" imgH="164957" progId="Equation.3">
                    <p:embed/>
                  </p:oleObj>
                </mc:Choice>
                <mc:Fallback>
                  <p:oleObj name="Equation" r:id="rId23" imgW="203024" imgH="164957" progId="Equation.3">
                    <p:embed/>
                    <p:pic>
                      <p:nvPicPr>
                        <p:cNvPr id="0" name="Object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3" y="3446"/>
                          <a:ext cx="307" cy="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35" name="Object 92"/>
            <p:cNvGraphicFramePr>
              <a:graphicFrameLocks noChangeAspect="1"/>
            </p:cNvGraphicFramePr>
            <p:nvPr/>
          </p:nvGraphicFramePr>
          <p:xfrm>
            <a:off x="4561" y="2016"/>
            <a:ext cx="28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319" name="Equation" r:id="rId24" imgW="177492" imgH="177492" progId="Equation.3">
                    <p:embed/>
                  </p:oleObj>
                </mc:Choice>
                <mc:Fallback>
                  <p:oleObj name="Equation" r:id="rId24" imgW="177492" imgH="177492" progId="Equation.3">
                    <p:embed/>
                    <p:pic>
                      <p:nvPicPr>
                        <p:cNvPr id="0" name="Object 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1" y="2016"/>
                          <a:ext cx="287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36" name="Rectangle 93"/>
            <p:cNvSpPr>
              <a:spLocks noChangeArrowheads="1"/>
            </p:cNvSpPr>
            <p:nvPr/>
          </p:nvSpPr>
          <p:spPr bwMode="auto">
            <a:xfrm>
              <a:off x="3504" y="2640"/>
              <a:ext cx="96" cy="432"/>
            </a:xfrm>
            <a:prstGeom prst="rect">
              <a:avLst/>
            </a:prstGeom>
            <a:gradFill rotWithShape="0">
              <a:gsLst>
                <a:gs pos="0">
                  <a:srgbClr val="003366"/>
                </a:gs>
                <a:gs pos="50000">
                  <a:srgbClr val="F7F9FA"/>
                </a:gs>
                <a:gs pos="100000">
                  <a:srgbClr val="003366"/>
                </a:gs>
              </a:gsLst>
              <a:lin ang="0" scaled="1"/>
            </a:gradFill>
            <a:ln w="19050">
              <a:solidFill>
                <a:srgbClr val="0033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Group 129"/>
          <p:cNvGrpSpPr>
            <a:grpSpLocks/>
          </p:cNvGrpSpPr>
          <p:nvPr/>
        </p:nvGrpSpPr>
        <p:grpSpPr bwMode="auto">
          <a:xfrm>
            <a:off x="5896533" y="3947163"/>
            <a:ext cx="2280047" cy="396479"/>
            <a:chOff x="3424" y="3460"/>
            <a:chExt cx="1915" cy="333"/>
          </a:xfrm>
        </p:grpSpPr>
        <p:sp>
          <p:nvSpPr>
            <p:cNvPr id="12306" name="Line 94"/>
            <p:cNvSpPr>
              <a:spLocks noChangeShapeType="1"/>
            </p:cNvSpPr>
            <p:nvPr/>
          </p:nvSpPr>
          <p:spPr bwMode="auto">
            <a:xfrm>
              <a:off x="3424" y="3748"/>
              <a:ext cx="18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12307" name="Object 95"/>
            <p:cNvGraphicFramePr>
              <a:graphicFrameLocks noChangeAspect="1"/>
            </p:cNvGraphicFramePr>
            <p:nvPr/>
          </p:nvGraphicFramePr>
          <p:xfrm>
            <a:off x="3424" y="3549"/>
            <a:ext cx="221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320" name="Equation" r:id="rId25" imgW="126835" imgH="139518" progId="Equation.3">
                    <p:embed/>
                  </p:oleObj>
                </mc:Choice>
                <mc:Fallback>
                  <p:oleObj name="Equation" r:id="rId25" imgW="126835" imgH="139518" progId="Equation.3">
                    <p:embed/>
                    <p:pic>
                      <p:nvPicPr>
                        <p:cNvPr id="0" name="Object 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4" y="3549"/>
                          <a:ext cx="221" cy="2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8" name="Object 96"/>
            <p:cNvGraphicFramePr>
              <a:graphicFrameLocks noChangeAspect="1"/>
            </p:cNvGraphicFramePr>
            <p:nvPr/>
          </p:nvGraphicFramePr>
          <p:xfrm>
            <a:off x="5103" y="3504"/>
            <a:ext cx="236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321" name="公式" r:id="rId27" imgW="126835" imgH="139518" progId="Equation.3">
                    <p:embed/>
                  </p:oleObj>
                </mc:Choice>
                <mc:Fallback>
                  <p:oleObj name="公式" r:id="rId27" imgW="126835" imgH="139518" progId="Equation.3">
                    <p:embed/>
                    <p:pic>
                      <p:nvPicPr>
                        <p:cNvPr id="0" name="Object 9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3" y="3504"/>
                          <a:ext cx="236" cy="2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09" name="Line 97"/>
            <p:cNvSpPr>
              <a:spLocks noChangeShapeType="1"/>
            </p:cNvSpPr>
            <p:nvPr/>
          </p:nvSpPr>
          <p:spPr bwMode="auto">
            <a:xfrm>
              <a:off x="3424" y="346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98"/>
          <p:cNvGrpSpPr>
            <a:grpSpLocks/>
          </p:cNvGrpSpPr>
          <p:nvPr/>
        </p:nvGrpSpPr>
        <p:grpSpPr bwMode="auto">
          <a:xfrm>
            <a:off x="7177638" y="3263745"/>
            <a:ext cx="284559" cy="400050"/>
            <a:chOff x="4608" y="2688"/>
            <a:chExt cx="239" cy="336"/>
          </a:xfrm>
        </p:grpSpPr>
        <p:graphicFrame>
          <p:nvGraphicFramePr>
            <p:cNvPr id="12304" name="Object 9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95055828"/>
                </p:ext>
              </p:extLst>
            </p:nvPr>
          </p:nvGraphicFramePr>
          <p:xfrm>
            <a:off x="4626" y="2697"/>
            <a:ext cx="221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322" name="Equation" r:id="rId29" imgW="126720" imgH="164880" progId="Equation.DSMT4">
                    <p:embed/>
                  </p:oleObj>
                </mc:Choice>
                <mc:Fallback>
                  <p:oleObj name="Equation" r:id="rId29" imgW="126720" imgH="164880" progId="Equation.DSMT4">
                    <p:embed/>
                    <p:pic>
                      <p:nvPicPr>
                        <p:cNvPr id="0" name="Object 9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6" y="2697"/>
                          <a:ext cx="221" cy="26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05" name="Line 100"/>
            <p:cNvSpPr>
              <a:spLocks noChangeShapeType="1"/>
            </p:cNvSpPr>
            <p:nvPr/>
          </p:nvSpPr>
          <p:spPr bwMode="auto">
            <a:xfrm flipV="1">
              <a:off x="4608" y="2688"/>
              <a:ext cx="0" cy="33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16516" name="Object 1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409681"/>
              </p:ext>
            </p:extLst>
          </p:nvPr>
        </p:nvGraphicFramePr>
        <p:xfrm>
          <a:off x="1292909" y="1789266"/>
          <a:ext cx="2231231" cy="825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23" name="Equation" r:id="rId31" imgW="990600" imgH="419100" progId="Equation.3">
                  <p:embed/>
                </p:oleObj>
              </mc:Choice>
              <mc:Fallback>
                <p:oleObj name="Equation" r:id="rId31" imgW="990600" imgH="419100" progId="Equation.3">
                  <p:embed/>
                  <p:pic>
                    <p:nvPicPr>
                      <p:cNvPr id="0" name="Object 1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2909" y="1789266"/>
                        <a:ext cx="2231231" cy="8251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133"/>
          <p:cNvGrpSpPr>
            <a:grpSpLocks/>
          </p:cNvGrpSpPr>
          <p:nvPr/>
        </p:nvGrpSpPr>
        <p:grpSpPr bwMode="auto">
          <a:xfrm>
            <a:off x="985727" y="2892379"/>
            <a:ext cx="3145631" cy="825104"/>
            <a:chOff x="419" y="1933"/>
            <a:chExt cx="2642" cy="693"/>
          </a:xfrm>
        </p:grpSpPr>
        <p:sp>
          <p:nvSpPr>
            <p:cNvPr id="12302" name="Text Box 134"/>
            <p:cNvSpPr txBox="1">
              <a:spLocks noChangeArrowheads="1"/>
            </p:cNvSpPr>
            <p:nvPr/>
          </p:nvSpPr>
          <p:spPr bwMode="auto">
            <a:xfrm>
              <a:off x="419" y="2142"/>
              <a:ext cx="432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1C1C1C"/>
                  </a:solidFill>
                  <a:latin typeface="Times New Roman" pitchFamily="18" charset="0"/>
                </a:rPr>
                <a:t>则</a:t>
              </a:r>
            </a:p>
          </p:txBody>
        </p:sp>
        <p:graphicFrame>
          <p:nvGraphicFramePr>
            <p:cNvPr id="12303" name="Object 135"/>
            <p:cNvGraphicFramePr>
              <a:graphicFrameLocks noChangeAspect="1"/>
            </p:cNvGraphicFramePr>
            <p:nvPr/>
          </p:nvGraphicFramePr>
          <p:xfrm>
            <a:off x="803" y="1933"/>
            <a:ext cx="2258" cy="6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324" name="公式" r:id="rId33" imgW="1193800" imgH="419100" progId="Equation.3">
                    <p:embed/>
                  </p:oleObj>
                </mc:Choice>
                <mc:Fallback>
                  <p:oleObj name="公式" r:id="rId33" imgW="1193800" imgH="419100" progId="Equation.3">
                    <p:embed/>
                    <p:pic>
                      <p:nvPicPr>
                        <p:cNvPr id="0" name="Object 1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3" y="1933"/>
                          <a:ext cx="2258" cy="69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520" name="Object 1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035245"/>
              </p:ext>
            </p:extLst>
          </p:nvPr>
        </p:nvGraphicFramePr>
        <p:xfrm>
          <a:off x="1388784" y="3903202"/>
          <a:ext cx="3307031" cy="756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25" name="Equation" r:id="rId35" imgW="990170" imgH="266584" progId="Equation.DSMT4">
                  <p:embed/>
                </p:oleObj>
              </mc:Choice>
              <mc:Fallback>
                <p:oleObj name="Equation" r:id="rId35" imgW="990170" imgH="266584" progId="Equation.DSMT4">
                  <p:embed/>
                  <p:pic>
                    <p:nvPicPr>
                      <p:cNvPr id="0" name="Object 1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8784" y="3903202"/>
                        <a:ext cx="3307031" cy="7560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6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1" dur="500"/>
                                        <p:tgtEl>
                                          <p:spTgt spid="16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DE93737-AA66-4308-B766-637D50A78BCE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18435" name="Text Box 2"/>
          <p:cNvSpPr txBox="1">
            <a:spLocks noChangeArrowheads="1"/>
          </p:cNvSpPr>
          <p:nvPr/>
        </p:nvSpPr>
        <p:spPr bwMode="auto">
          <a:xfrm>
            <a:off x="1050045" y="267860"/>
            <a:ext cx="2902744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2700" b="1" dirty="0">
                <a:solidFill>
                  <a:srgbClr val="CC0000"/>
                </a:solidFill>
                <a:latin typeface="Times New Roman" pitchFamily="18" charset="0"/>
              </a:rPr>
              <a:t>二、感生电动势</a:t>
            </a:r>
            <a:endParaRPr kumimoji="1" lang="zh-CN" altLang="en-US" sz="2700" b="1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graphicFrame>
        <p:nvGraphicFramePr>
          <p:cNvPr id="31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129481"/>
              </p:ext>
            </p:extLst>
          </p:nvPr>
        </p:nvGraphicFramePr>
        <p:xfrm>
          <a:off x="1760202" y="992123"/>
          <a:ext cx="145732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80" name="Equation" r:id="rId4" imgW="965200" imgH="609600" progId="Equation.DSMT4">
                  <p:embed/>
                </p:oleObj>
              </mc:Choice>
              <mc:Fallback>
                <p:oleObj name="Equation" r:id="rId4" imgW="965200" imgH="609600" progId="Equation.DSMT4">
                  <p:embed/>
                  <p:pic>
                    <p:nvPicPr>
                      <p:cNvPr id="3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0202" y="992123"/>
                        <a:ext cx="1457325" cy="71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612532"/>
              </p:ext>
            </p:extLst>
          </p:nvPr>
        </p:nvGraphicFramePr>
        <p:xfrm>
          <a:off x="1816377" y="1975571"/>
          <a:ext cx="1344974" cy="526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81" name="Equation" r:id="rId6" imgW="698197" imgH="291973" progId="Equation.3">
                  <p:embed/>
                </p:oleObj>
              </mc:Choice>
              <mc:Fallback>
                <p:oleObj name="Equation" r:id="rId6" imgW="698197" imgH="291973" progId="Equation.3">
                  <p:embed/>
                  <p:pic>
                    <p:nvPicPr>
                      <p:cNvPr id="2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377" y="1975571"/>
                        <a:ext cx="1344974" cy="526154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1383220" y="2965918"/>
            <a:ext cx="5705741" cy="332783"/>
            <a:chOff x="581356" y="3908146"/>
            <a:chExt cx="7607654" cy="443711"/>
          </a:xfrm>
        </p:grpSpPr>
        <p:sp>
          <p:nvSpPr>
            <p:cNvPr id="34" name="object 23"/>
            <p:cNvSpPr txBox="1"/>
            <p:nvPr/>
          </p:nvSpPr>
          <p:spPr>
            <a:xfrm>
              <a:off x="581356" y="3908146"/>
              <a:ext cx="5991966" cy="443711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371475" indent="-342900">
                <a:spcBef>
                  <a:spcPts val="75"/>
                </a:spcBef>
                <a:buClr>
                  <a:srgbClr val="C00000"/>
                </a:buClr>
                <a:buFont typeface="Wingdings" panose="05000000000000000000" pitchFamily="2" charset="2"/>
                <a:buChar char="Ø"/>
              </a:pPr>
              <a:r>
                <a:rPr sz="2100" b="1" spc="-33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磁场不变</a:t>
              </a:r>
              <a:r>
                <a:rPr lang="zh-CN" altLang="en-US" sz="2100" b="1" spc="-33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sz="2100" b="1" spc="-8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闭合回路</a:t>
              </a:r>
              <a:r>
                <a:rPr lang="zh-CN" altLang="en-US" sz="2100" b="1" spc="-8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变化</a:t>
              </a:r>
              <a:endParaRPr sz="2100" b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5062793" y="3908146"/>
              <a:ext cx="3126217" cy="443711"/>
              <a:chOff x="5341089" y="4474679"/>
              <a:chExt cx="3126217" cy="443711"/>
            </a:xfrm>
          </p:grpSpPr>
          <p:sp>
            <p:nvSpPr>
              <p:cNvPr id="36" name="object 25"/>
              <p:cNvSpPr txBox="1"/>
              <p:nvPr/>
            </p:nvSpPr>
            <p:spPr>
              <a:xfrm>
                <a:off x="6434064" y="4474679"/>
                <a:ext cx="2033242" cy="443711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9525">
                  <a:spcBef>
                    <a:spcPts val="75"/>
                  </a:spcBef>
                </a:pPr>
                <a:r>
                  <a:rPr sz="2100" b="1" spc="-8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动生电动势</a:t>
                </a:r>
                <a:endParaRPr sz="2100" b="1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8" name="object 27"/>
              <p:cNvGrpSpPr/>
              <p:nvPr/>
            </p:nvGrpSpPr>
            <p:grpSpPr>
              <a:xfrm>
                <a:off x="5341089" y="4557849"/>
                <a:ext cx="963099" cy="277370"/>
                <a:chOff x="5282565" y="3210305"/>
                <a:chExt cx="997585" cy="504190"/>
              </a:xfrm>
            </p:grpSpPr>
            <p:sp>
              <p:nvSpPr>
                <p:cNvPr id="39" name="object 28"/>
                <p:cNvSpPr/>
                <p:nvPr/>
              </p:nvSpPr>
              <p:spPr>
                <a:xfrm>
                  <a:off x="5292090" y="3219830"/>
                  <a:ext cx="978535" cy="48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535" h="485139">
                      <a:moveTo>
                        <a:pt x="736092" y="0"/>
                      </a:moveTo>
                      <a:lnTo>
                        <a:pt x="736092" y="121157"/>
                      </a:lnTo>
                      <a:lnTo>
                        <a:pt x="0" y="121157"/>
                      </a:lnTo>
                      <a:lnTo>
                        <a:pt x="0" y="363474"/>
                      </a:lnTo>
                      <a:lnTo>
                        <a:pt x="736092" y="363474"/>
                      </a:lnTo>
                      <a:lnTo>
                        <a:pt x="736092" y="484631"/>
                      </a:lnTo>
                      <a:lnTo>
                        <a:pt x="978408" y="242316"/>
                      </a:lnTo>
                      <a:lnTo>
                        <a:pt x="736092" y="0"/>
                      </a:lnTo>
                      <a:close/>
                    </a:path>
                  </a:pathLst>
                </a:custGeom>
                <a:solidFill>
                  <a:srgbClr val="4F81BC"/>
                </a:solidFill>
              </p:spPr>
              <p:txBody>
                <a:bodyPr wrap="square" lIns="0" tIns="0" rIns="0" bIns="0" rtlCol="0"/>
                <a:lstStyle/>
                <a:p>
                  <a:endParaRPr sz="2100" b="1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object 29"/>
                <p:cNvSpPr/>
                <p:nvPr/>
              </p:nvSpPr>
              <p:spPr>
                <a:xfrm>
                  <a:off x="5292090" y="3219830"/>
                  <a:ext cx="978535" cy="48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535" h="485139">
                      <a:moveTo>
                        <a:pt x="0" y="121157"/>
                      </a:moveTo>
                      <a:lnTo>
                        <a:pt x="736092" y="121157"/>
                      </a:lnTo>
                      <a:lnTo>
                        <a:pt x="736092" y="0"/>
                      </a:lnTo>
                      <a:lnTo>
                        <a:pt x="978408" y="242316"/>
                      </a:lnTo>
                      <a:lnTo>
                        <a:pt x="736092" y="484631"/>
                      </a:lnTo>
                      <a:lnTo>
                        <a:pt x="736092" y="363474"/>
                      </a:lnTo>
                      <a:lnTo>
                        <a:pt x="0" y="363474"/>
                      </a:lnTo>
                      <a:lnTo>
                        <a:pt x="0" y="121157"/>
                      </a:lnTo>
                      <a:close/>
                    </a:path>
                  </a:pathLst>
                </a:custGeom>
                <a:ln w="19050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2100" b="1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9" name="组合 8"/>
          <p:cNvGrpSpPr/>
          <p:nvPr/>
        </p:nvGrpSpPr>
        <p:grpSpPr>
          <a:xfrm>
            <a:off x="1383221" y="4283339"/>
            <a:ext cx="5851514" cy="333012"/>
            <a:chOff x="581356" y="5664699"/>
            <a:chExt cx="7802019" cy="444016"/>
          </a:xfrm>
        </p:grpSpPr>
        <p:sp>
          <p:nvSpPr>
            <p:cNvPr id="35" name="object 24"/>
            <p:cNvSpPr txBox="1"/>
            <p:nvPr/>
          </p:nvSpPr>
          <p:spPr>
            <a:xfrm>
              <a:off x="581356" y="5665004"/>
              <a:ext cx="6748623" cy="443711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>
              <a:defPPr>
                <a:defRPr lang="zh-CN"/>
              </a:defPPr>
              <a:lvl1pPr marL="495300" indent="-457200">
                <a:spcBef>
                  <a:spcPts val="100"/>
                </a:spcBef>
                <a:buClr>
                  <a:srgbClr val="C00000"/>
                </a:buClr>
                <a:buFont typeface="Wingdings" panose="05000000000000000000" pitchFamily="2" charset="2"/>
                <a:buChar char="Ø"/>
                <a:defRPr sz="2800" b="1" spc="-44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</a:lstStyle>
            <a:p>
              <a:r>
                <a:rPr sz="2100"/>
                <a:t>闭合回路静止</a:t>
              </a:r>
              <a:r>
                <a:rPr lang="zh-CN" altLang="en-US" sz="2100"/>
                <a:t>，</a:t>
              </a:r>
              <a:r>
                <a:rPr sz="2100"/>
                <a:t>磁场变化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5287884" y="5664699"/>
              <a:ext cx="3095491" cy="443711"/>
              <a:chOff x="5566180" y="5634882"/>
              <a:chExt cx="3095491" cy="443711"/>
            </a:xfrm>
          </p:grpSpPr>
          <p:sp>
            <p:nvSpPr>
              <p:cNvPr id="37" name="object 26"/>
              <p:cNvSpPr txBox="1"/>
              <p:nvPr/>
            </p:nvSpPr>
            <p:spPr>
              <a:xfrm>
                <a:off x="6688064" y="5634882"/>
                <a:ext cx="1973607" cy="443711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9525">
                  <a:spcBef>
                    <a:spcPts val="75"/>
                  </a:spcBef>
                </a:pPr>
                <a:r>
                  <a:rPr sz="2100" b="1" spc="-8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感生电动势</a:t>
                </a:r>
                <a:endParaRPr sz="2100" b="1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4" name="object 27"/>
              <p:cNvGrpSpPr/>
              <p:nvPr/>
            </p:nvGrpSpPr>
            <p:grpSpPr>
              <a:xfrm>
                <a:off x="5566180" y="5733231"/>
                <a:ext cx="944706" cy="266890"/>
                <a:chOff x="5515723" y="3219830"/>
                <a:chExt cx="978535" cy="485140"/>
              </a:xfrm>
            </p:grpSpPr>
            <p:sp>
              <p:nvSpPr>
                <p:cNvPr id="45" name="object 28"/>
                <p:cNvSpPr/>
                <p:nvPr/>
              </p:nvSpPr>
              <p:spPr>
                <a:xfrm>
                  <a:off x="5515723" y="3219830"/>
                  <a:ext cx="978535" cy="48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535" h="485139">
                      <a:moveTo>
                        <a:pt x="736092" y="0"/>
                      </a:moveTo>
                      <a:lnTo>
                        <a:pt x="736092" y="121157"/>
                      </a:lnTo>
                      <a:lnTo>
                        <a:pt x="0" y="121157"/>
                      </a:lnTo>
                      <a:lnTo>
                        <a:pt x="0" y="363474"/>
                      </a:lnTo>
                      <a:lnTo>
                        <a:pt x="736092" y="363474"/>
                      </a:lnTo>
                      <a:lnTo>
                        <a:pt x="736092" y="484631"/>
                      </a:lnTo>
                      <a:lnTo>
                        <a:pt x="978408" y="242316"/>
                      </a:lnTo>
                      <a:lnTo>
                        <a:pt x="736092" y="0"/>
                      </a:lnTo>
                      <a:close/>
                    </a:path>
                  </a:pathLst>
                </a:custGeom>
                <a:solidFill>
                  <a:srgbClr val="4F81BC"/>
                </a:solidFill>
              </p:spPr>
              <p:txBody>
                <a:bodyPr wrap="square" lIns="0" tIns="0" rIns="0" bIns="0" rtlCol="0"/>
                <a:lstStyle/>
                <a:p>
                  <a:endParaRPr sz="2100" b="1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" name="object 29"/>
                <p:cNvSpPr/>
                <p:nvPr/>
              </p:nvSpPr>
              <p:spPr>
                <a:xfrm>
                  <a:off x="5515723" y="3219830"/>
                  <a:ext cx="978534" cy="48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535" h="485139">
                      <a:moveTo>
                        <a:pt x="0" y="121157"/>
                      </a:moveTo>
                      <a:lnTo>
                        <a:pt x="736092" y="121157"/>
                      </a:lnTo>
                      <a:lnTo>
                        <a:pt x="736092" y="0"/>
                      </a:lnTo>
                      <a:lnTo>
                        <a:pt x="978408" y="242316"/>
                      </a:lnTo>
                      <a:lnTo>
                        <a:pt x="736092" y="484631"/>
                      </a:lnTo>
                      <a:lnTo>
                        <a:pt x="736092" y="363474"/>
                      </a:lnTo>
                      <a:lnTo>
                        <a:pt x="0" y="363474"/>
                      </a:lnTo>
                      <a:lnTo>
                        <a:pt x="0" y="121157"/>
                      </a:lnTo>
                      <a:close/>
                    </a:path>
                  </a:pathLst>
                </a:custGeom>
                <a:ln w="19050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2100" b="1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7" name="组合 6"/>
          <p:cNvGrpSpPr/>
          <p:nvPr/>
        </p:nvGrpSpPr>
        <p:grpSpPr>
          <a:xfrm>
            <a:off x="1655431" y="3393558"/>
            <a:ext cx="5711585" cy="594417"/>
            <a:chOff x="1222599" y="4378941"/>
            <a:chExt cx="7615447" cy="792556"/>
          </a:xfrm>
        </p:grpSpPr>
        <p:sp>
          <p:nvSpPr>
            <p:cNvPr id="87" name="Text Box 15"/>
            <p:cNvSpPr txBox="1">
              <a:spLocks noChangeArrowheads="1"/>
            </p:cNvSpPr>
            <p:nvPr/>
          </p:nvSpPr>
          <p:spPr bwMode="auto">
            <a:xfrm>
              <a:off x="1222599" y="4520028"/>
              <a:ext cx="4904323" cy="553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1" hangingPunct="1"/>
              <a:r>
                <a:rPr kumimoji="1" lang="zh-CN" altLang="en-US" sz="2100" b="1">
                  <a:solidFill>
                    <a:srgbClr val="CC0000"/>
                  </a:solidFill>
                  <a:latin typeface="Times New Roman" pitchFamily="18" charset="0"/>
                </a:rPr>
                <a:t>非</a:t>
              </a:r>
              <a:r>
                <a:rPr kumimoji="1" lang="zh-CN" altLang="en-US" sz="2100" b="1" dirty="0">
                  <a:solidFill>
                    <a:srgbClr val="000000"/>
                  </a:solidFill>
                  <a:latin typeface="Times New Roman" pitchFamily="18" charset="0"/>
                </a:rPr>
                <a:t>静电力场</a:t>
              </a:r>
              <a:r>
                <a:rPr kumimoji="1" lang="zh-CN" altLang="en-US" sz="2100" b="1">
                  <a:solidFill>
                    <a:srgbClr val="000000"/>
                  </a:solidFill>
                  <a:latin typeface="Times New Roman" pitchFamily="18" charset="0"/>
                </a:rPr>
                <a:t>来源于洛</a:t>
              </a:r>
              <a:r>
                <a:rPr kumimoji="1" lang="zh-CN" altLang="en-US" sz="2100" b="1" dirty="0">
                  <a:solidFill>
                    <a:srgbClr val="000000"/>
                  </a:solidFill>
                  <a:latin typeface="Times New Roman" pitchFamily="18" charset="0"/>
                </a:rPr>
                <a:t>伦兹力</a:t>
              </a:r>
            </a:p>
          </p:txBody>
        </p:sp>
        <p:graphicFrame>
          <p:nvGraphicFramePr>
            <p:cNvPr id="89" name="Object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34751500"/>
                </p:ext>
              </p:extLst>
            </p:nvPr>
          </p:nvGraphicFramePr>
          <p:xfrm>
            <a:off x="5745073" y="4378941"/>
            <a:ext cx="3092973" cy="7925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082" name="Equation" r:id="rId8" imgW="1155600" imgH="330120" progId="Equation.DSMT4">
                    <p:embed/>
                  </p:oleObj>
                </mc:Choice>
                <mc:Fallback>
                  <p:oleObj name="Equation" r:id="rId8" imgW="1155600" imgH="330120" progId="Equation.DSMT4">
                    <p:embed/>
                    <p:pic>
                      <p:nvPicPr>
                        <p:cNvPr id="11298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45073" y="4378941"/>
                          <a:ext cx="3092973" cy="792556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2" name="object 26"/>
          <p:cNvSpPr txBox="1"/>
          <p:nvPr/>
        </p:nvSpPr>
        <p:spPr>
          <a:xfrm>
            <a:off x="7088961" y="3944543"/>
            <a:ext cx="565819" cy="102528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zh-CN" altLang="en-US" sz="66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  <a:endParaRPr sz="66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0"/>
          <a:srcRect l="17095" b="31326"/>
          <a:stretch/>
        </p:blipFill>
        <p:spPr>
          <a:xfrm>
            <a:off x="4913117" y="111067"/>
            <a:ext cx="2549212" cy="2566710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DE93737-AA66-4308-B766-637D50A78BCE}" type="slidenum">
              <a:rPr lang="en-US" altLang="zh-CN"/>
              <a:pPr/>
              <a:t>29</a:t>
            </a:fld>
            <a:endParaRPr lang="en-US" altLang="zh-CN"/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1612909" y="2950993"/>
            <a:ext cx="6269831" cy="1007270"/>
            <a:chOff x="494" y="2352"/>
            <a:chExt cx="5266" cy="846"/>
          </a:xfrm>
        </p:grpSpPr>
        <p:sp>
          <p:nvSpPr>
            <p:cNvPr id="18438" name="Rectangle 7"/>
            <p:cNvSpPr>
              <a:spLocks noChangeArrowheads="1"/>
            </p:cNvSpPr>
            <p:nvPr/>
          </p:nvSpPr>
          <p:spPr bwMode="auto">
            <a:xfrm>
              <a:off x="494" y="2352"/>
              <a:ext cx="5266" cy="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lnSpc>
                  <a:spcPct val="120000"/>
                </a:lnSpc>
              </a:pPr>
              <a:r>
                <a:rPr kumimoji="1" lang="en-US" altLang="zh-CN" sz="2400" b="1" dirty="0">
                  <a:solidFill>
                    <a:srgbClr val="CC0000"/>
                  </a:solidFill>
                  <a:latin typeface="Times New Roman" pitchFamily="18" charset="0"/>
                </a:rPr>
                <a:t>        </a:t>
              </a:r>
              <a:r>
                <a:rPr kumimoji="1" lang="zh-CN" altLang="en-US" sz="2400" b="1" dirty="0">
                  <a:solidFill>
                    <a:srgbClr val="CC0000"/>
                  </a:solidFill>
                  <a:latin typeface="Times New Roman" pitchFamily="18" charset="0"/>
                </a:rPr>
                <a:t>麦克斯韦</a:t>
              </a:r>
              <a:r>
                <a:rPr kumimoji="1" lang="zh-CN" altLang="en-US" sz="2400" b="1">
                  <a:solidFill>
                    <a:srgbClr val="CC0000"/>
                  </a:solidFill>
                  <a:latin typeface="Times New Roman" pitchFamily="18" charset="0"/>
                </a:rPr>
                <a:t>提出：</a:t>
              </a:r>
              <a:r>
                <a:rPr kumimoji="1" lang="zh-CN" altLang="en-US" sz="2400" b="1">
                  <a:solidFill>
                    <a:prstClr val="black"/>
                  </a:solidFill>
                  <a:latin typeface="Times New Roman" pitchFamily="18" charset="0"/>
                </a:rPr>
                <a:t>变</a:t>
              </a:r>
              <a:r>
                <a:rPr kumimoji="1" lang="zh-CN" altLang="en-US" sz="2400" b="1" dirty="0">
                  <a:solidFill>
                    <a:prstClr val="black"/>
                  </a:solidFill>
                  <a:latin typeface="Times New Roman" pitchFamily="18" charset="0"/>
                </a:rPr>
                <a:t>化的磁场在其周围空间激发</a:t>
              </a:r>
              <a:r>
                <a:rPr kumimoji="1" lang="zh-CN" altLang="en-US" sz="2400" b="1">
                  <a:solidFill>
                    <a:prstClr val="black"/>
                  </a:solidFill>
                  <a:latin typeface="Times New Roman" pitchFamily="18" charset="0"/>
                </a:rPr>
                <a:t>一种</a:t>
              </a:r>
              <a:r>
                <a:rPr kumimoji="1" lang="zh-CN" altLang="en-US" sz="2400" b="1">
                  <a:solidFill>
                    <a:srgbClr val="CF1070"/>
                  </a:solidFill>
                  <a:latin typeface="Times New Roman" pitchFamily="18" charset="0"/>
                </a:rPr>
                <a:t>涡旋状的电场</a:t>
              </a:r>
              <a:r>
                <a:rPr kumimoji="1" lang="en-US" altLang="zh-CN" sz="2400" b="1">
                  <a:solidFill>
                    <a:prstClr val="black"/>
                  </a:solidFill>
                  <a:latin typeface="Times New Roman" pitchFamily="18" charset="0"/>
                </a:rPr>
                <a:t>——</a:t>
              </a:r>
              <a:r>
                <a:rPr kumimoji="1" lang="zh-CN" altLang="en-US" sz="2400" b="1" dirty="0">
                  <a:solidFill>
                    <a:srgbClr val="C00000"/>
                  </a:solidFill>
                  <a:latin typeface="Times New Roman" pitchFamily="18" charset="0"/>
                </a:rPr>
                <a:t>感生电场       </a:t>
              </a:r>
              <a:endParaRPr kumimoji="1" lang="en-US" altLang="zh-CN" sz="2400" b="1" dirty="0">
                <a:solidFill>
                  <a:srgbClr val="C00000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1843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47519616"/>
                </p:ext>
              </p:extLst>
            </p:nvPr>
          </p:nvGraphicFramePr>
          <p:xfrm>
            <a:off x="4886" y="2754"/>
            <a:ext cx="371" cy="4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017" name="Equation" r:id="rId3" imgW="203040" imgH="241200" progId="Equation.DSMT4">
                    <p:embed/>
                  </p:oleObj>
                </mc:Choice>
                <mc:Fallback>
                  <p:oleObj name="Equation" r:id="rId3" imgW="203040" imgH="241200" progId="Equation.DSMT4">
                    <p:embed/>
                    <p:pic>
                      <p:nvPicPr>
                        <p:cNvPr id="18439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86" y="2754"/>
                          <a:ext cx="371" cy="4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061571"/>
              </p:ext>
            </p:extLst>
          </p:nvPr>
        </p:nvGraphicFramePr>
        <p:xfrm>
          <a:off x="1679734" y="4056941"/>
          <a:ext cx="2033588" cy="616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018" name="Equation" r:id="rId5" imgW="901440" imgH="304560" progId="Equation.DSMT4">
                  <p:embed/>
                </p:oleObj>
              </mc:Choice>
              <mc:Fallback>
                <p:oleObj name="Equation" r:id="rId5" imgW="901440" imgH="304560" progId="Equation.DSMT4">
                  <p:embed/>
                  <p:pic>
                    <p:nvPicPr>
                      <p:cNvPr id="2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9734" y="4056941"/>
                        <a:ext cx="2033588" cy="61674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487198"/>
              </p:ext>
            </p:extLst>
          </p:nvPr>
        </p:nvGraphicFramePr>
        <p:xfrm>
          <a:off x="3793688" y="3985736"/>
          <a:ext cx="1105972" cy="759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019" name="Equation" r:id="rId7" imgW="495000" imgH="393480" progId="Equation.DSMT4">
                  <p:embed/>
                </p:oleObj>
              </mc:Choice>
              <mc:Fallback>
                <p:oleObj name="Equation" r:id="rId7" imgW="495000" imgH="393480" progId="Equation.DSMT4">
                  <p:embed/>
                  <p:pic>
                    <p:nvPicPr>
                      <p:cNvPr id="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3688" y="3985736"/>
                        <a:ext cx="1105972" cy="75915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0951" y="235744"/>
            <a:ext cx="2686050" cy="23360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8240" y="1155904"/>
            <a:ext cx="2407444" cy="153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9084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11358" y="3943329"/>
            <a:ext cx="6679095" cy="829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100" b="1" dirty="0"/>
              <a:t>        三峡电站</a:t>
            </a:r>
            <a:r>
              <a:rPr lang="en-US" altLang="zh-CN" sz="2100" b="1" dirty="0" smtClean="0"/>
              <a:t>2023</a:t>
            </a:r>
            <a:r>
              <a:rPr lang="zh-CN" altLang="en-US" sz="2100" b="1" dirty="0" smtClean="0"/>
              <a:t>年</a:t>
            </a:r>
            <a:r>
              <a:rPr lang="zh-CN" altLang="en-US" sz="2100" b="1" dirty="0"/>
              <a:t>发电量约</a:t>
            </a:r>
            <a:r>
              <a:rPr lang="en-US" altLang="zh-CN" sz="2100" b="1" dirty="0" smtClean="0"/>
              <a:t>1970</a:t>
            </a:r>
            <a:r>
              <a:rPr lang="zh-CN" altLang="en-US" sz="2100" b="1" dirty="0" smtClean="0"/>
              <a:t>亿</a:t>
            </a:r>
            <a:r>
              <a:rPr lang="zh-CN" altLang="en-US" sz="2100" b="1" dirty="0"/>
              <a:t>度，以清洁能源“点亮”了半个中国</a:t>
            </a:r>
            <a:r>
              <a:rPr lang="zh-CN" altLang="en-US" sz="2100" b="1" dirty="0" smtClean="0"/>
              <a:t>。</a:t>
            </a:r>
            <a:r>
              <a:rPr lang="zh-CN" altLang="en-US" sz="2100" b="1" dirty="0">
                <a:solidFill>
                  <a:srgbClr val="0000FF"/>
                </a:solidFill>
              </a:rPr>
              <a:t>发电机发电原理是什么</a:t>
            </a:r>
            <a:r>
              <a:rPr lang="zh-CN" altLang="en-US" sz="2100" b="1" dirty="0" smtClean="0">
                <a:solidFill>
                  <a:srgbClr val="0000FF"/>
                </a:solidFill>
              </a:rPr>
              <a:t>？</a:t>
            </a:r>
            <a:endParaRPr lang="zh-CN" altLang="en-US" sz="2100" b="1" dirty="0"/>
          </a:p>
        </p:txBody>
      </p:sp>
      <p:pic>
        <p:nvPicPr>
          <p:cNvPr id="2" name="20240513_15171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69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6843" y="163649"/>
            <a:ext cx="7547219" cy="365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3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655329" y="253733"/>
            <a:ext cx="1234664" cy="1134433"/>
            <a:chOff x="397680" y="3874153"/>
            <a:chExt cx="1646218" cy="1512577"/>
          </a:xfrm>
        </p:grpSpPr>
        <p:graphicFrame>
          <p:nvGraphicFramePr>
            <p:cNvPr id="26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6942343"/>
                </p:ext>
              </p:extLst>
            </p:nvPr>
          </p:nvGraphicFramePr>
          <p:xfrm>
            <a:off x="397680" y="3874153"/>
            <a:ext cx="1646218" cy="831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0169" name="Equation" r:id="rId3" imgW="672840" imgH="393480" progId="Equation.DSMT4">
                    <p:embed/>
                  </p:oleObj>
                </mc:Choice>
                <mc:Fallback>
                  <p:oleObj name="Equation" r:id="rId3" imgW="672840" imgH="393480" progId="Equation.DSMT4">
                    <p:embed/>
                    <p:pic>
                      <p:nvPicPr>
                        <p:cNvPr id="2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680" y="3874153"/>
                          <a:ext cx="1646218" cy="83137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8582001"/>
                </p:ext>
              </p:extLst>
            </p:nvPr>
          </p:nvGraphicFramePr>
          <p:xfrm>
            <a:off x="397680" y="4765107"/>
            <a:ext cx="1589014" cy="6216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0170" name="Equation" r:id="rId5" imgW="698197" imgH="291973" progId="Equation.3">
                    <p:embed/>
                  </p:oleObj>
                </mc:Choice>
                <mc:Fallback>
                  <p:oleObj name="Equation" r:id="rId5" imgW="698197" imgH="291973" progId="Equation.3">
                    <p:embed/>
                    <p:pic>
                      <p:nvPicPr>
                        <p:cNvPr id="2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680" y="4765107"/>
                          <a:ext cx="1589014" cy="62162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组合 4"/>
          <p:cNvGrpSpPr/>
          <p:nvPr/>
        </p:nvGrpSpPr>
        <p:grpSpPr>
          <a:xfrm>
            <a:off x="1898863" y="430127"/>
            <a:ext cx="2045904" cy="794111"/>
            <a:chOff x="2004926" y="593984"/>
            <a:chExt cx="2727871" cy="1058815"/>
          </a:xfrm>
        </p:grpSpPr>
        <p:graphicFrame>
          <p:nvGraphicFramePr>
            <p:cNvPr id="24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7459278"/>
                </p:ext>
              </p:extLst>
            </p:nvPr>
          </p:nvGraphicFramePr>
          <p:xfrm>
            <a:off x="2292978" y="593984"/>
            <a:ext cx="2439819" cy="8985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0171" name="Equation" r:id="rId7" imgW="990360" imgH="406080" progId="Equation.DSMT4">
                    <p:embed/>
                  </p:oleObj>
                </mc:Choice>
                <mc:Fallback>
                  <p:oleObj name="Equation" r:id="rId7" imgW="990360" imgH="406080" progId="Equation.DSMT4">
                    <p:embed/>
                    <p:pic>
                      <p:nvPicPr>
                        <p:cNvPr id="24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2978" y="593984"/>
                          <a:ext cx="2439819" cy="898531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右大括号 3"/>
            <p:cNvSpPr/>
            <p:nvPr/>
          </p:nvSpPr>
          <p:spPr>
            <a:xfrm>
              <a:off x="2004926" y="616179"/>
              <a:ext cx="223348" cy="1036620"/>
            </a:xfrm>
            <a:prstGeom prst="rightBrace">
              <a:avLst>
                <a:gd name="adj1" fmla="val 99746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579317"/>
              </p:ext>
            </p:extLst>
          </p:nvPr>
        </p:nvGraphicFramePr>
        <p:xfrm>
          <a:off x="2118148" y="1157564"/>
          <a:ext cx="1766164" cy="535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172" name="Equation" r:id="rId9" imgW="901440" imgH="304560" progId="Equation.DSMT4">
                  <p:embed/>
                </p:oleObj>
              </mc:Choice>
              <mc:Fallback>
                <p:oleObj name="Equation" r:id="rId9" imgW="901440" imgH="304560" progId="Equation.DSMT4">
                  <p:embed/>
                  <p:pic>
                    <p:nvPicPr>
                      <p:cNvPr id="2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8148" y="1157564"/>
                        <a:ext cx="1766164" cy="53564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object 50"/>
          <p:cNvSpPr txBox="1"/>
          <p:nvPr/>
        </p:nvSpPr>
        <p:spPr>
          <a:xfrm>
            <a:off x="780917" y="3664568"/>
            <a:ext cx="3545908" cy="454451"/>
          </a:xfrm>
          <a:prstGeom prst="rect">
            <a:avLst/>
          </a:prstGeom>
        </p:spPr>
        <p:txBody>
          <a:bodyPr vert="horz" wrap="square" lIns="0" tIns="130016" rIns="0" bIns="0" rtlCol="0">
            <a:spAutoFit/>
          </a:bodyPr>
          <a:lstStyle/>
          <a:p>
            <a:pPr marL="9049">
              <a:spcBef>
                <a:spcPts val="1024"/>
              </a:spcBef>
              <a:buSzPct val="95833"/>
              <a:tabLst>
                <a:tab pos="581978" algn="l"/>
              </a:tabLst>
            </a:pPr>
            <a:r>
              <a:rPr lang="en-US" sz="2100" b="1" spc="-11">
                <a:latin typeface="黑体"/>
                <a:cs typeface="黑体"/>
              </a:rPr>
              <a:t>1.</a:t>
            </a:r>
            <a:r>
              <a:rPr sz="2100" b="1" spc="-11">
                <a:latin typeface="黑体"/>
                <a:cs typeface="黑体"/>
              </a:rPr>
              <a:t>感生电场不依赖于导体；</a:t>
            </a:r>
            <a:endParaRPr sz="2100" b="1">
              <a:latin typeface="黑体"/>
              <a:cs typeface="黑体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85633" y="2504832"/>
            <a:ext cx="1536727" cy="1104560"/>
            <a:chOff x="3426201" y="427372"/>
            <a:chExt cx="2048969" cy="1472747"/>
          </a:xfrm>
        </p:grpSpPr>
        <p:sp>
          <p:nvSpPr>
            <p:cNvPr id="35" name="Rectangle 3"/>
            <p:cNvSpPr>
              <a:spLocks noChangeArrowheads="1"/>
            </p:cNvSpPr>
            <p:nvPr/>
          </p:nvSpPr>
          <p:spPr bwMode="auto">
            <a:xfrm>
              <a:off x="3867305" y="915645"/>
              <a:ext cx="1607865" cy="553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100" b="1">
                  <a:solidFill>
                    <a:srgbClr val="C00000"/>
                  </a:solidFill>
                  <a:latin typeface="Times New Roman" pitchFamily="18" charset="0"/>
                </a:rPr>
                <a:t>注意</a:t>
              </a:r>
              <a:endParaRPr kumimoji="1" lang="zh-CN" altLang="en-US" sz="2100" b="1" dirty="0">
                <a:solidFill>
                  <a:srgbClr val="C00000"/>
                </a:solidFill>
                <a:latin typeface="Times New Roman" pitchFamily="18" charset="0"/>
              </a:endParaRPr>
            </a:p>
          </p:txBody>
        </p:sp>
        <p:sp>
          <p:nvSpPr>
            <p:cNvPr id="9" name="爆炸形 2 8"/>
            <p:cNvSpPr/>
            <p:nvPr/>
          </p:nvSpPr>
          <p:spPr>
            <a:xfrm rot="1265633">
              <a:off x="3426201" y="427372"/>
              <a:ext cx="1966913" cy="1472747"/>
            </a:xfrm>
            <a:prstGeom prst="irregularSeal2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object 50"/>
          <p:cNvSpPr txBox="1"/>
          <p:nvPr/>
        </p:nvSpPr>
        <p:spPr>
          <a:xfrm>
            <a:off x="780917" y="4255449"/>
            <a:ext cx="4475548" cy="454451"/>
          </a:xfrm>
          <a:prstGeom prst="rect">
            <a:avLst/>
          </a:prstGeom>
        </p:spPr>
        <p:txBody>
          <a:bodyPr vert="horz" wrap="square" lIns="0" tIns="130016" rIns="0" bIns="0" rtlCol="0">
            <a:spAutoFit/>
          </a:bodyPr>
          <a:lstStyle/>
          <a:p>
            <a:pPr marL="36195">
              <a:spcBef>
                <a:spcPts val="776"/>
              </a:spcBef>
              <a:buSzPct val="95833"/>
              <a:tabLst>
                <a:tab pos="609124" algn="l"/>
              </a:tabLst>
            </a:pPr>
            <a:r>
              <a:rPr lang="en-US" sz="2100" b="1" spc="-4">
                <a:latin typeface="黑体"/>
                <a:cs typeface="黑体"/>
              </a:rPr>
              <a:t>2.</a:t>
            </a:r>
            <a:r>
              <a:rPr sz="2100" b="1" spc="-4">
                <a:latin typeface="黑体"/>
                <a:cs typeface="黑体"/>
              </a:rPr>
              <a:t>感生电场与静电场有不同性质</a:t>
            </a:r>
            <a:r>
              <a:rPr sz="2100" b="1" spc="-4" dirty="0">
                <a:latin typeface="黑体"/>
                <a:cs typeface="黑体"/>
              </a:rPr>
              <a:t>。</a:t>
            </a:r>
            <a:endParaRPr sz="2100" b="1">
              <a:latin typeface="黑体"/>
              <a:cs typeface="黑体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1926" y="3334570"/>
            <a:ext cx="1591406" cy="138401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63553" y="3856886"/>
            <a:ext cx="1426340" cy="90998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898863" y="704429"/>
            <a:ext cx="2775533" cy="1846924"/>
            <a:chOff x="1898863" y="704429"/>
            <a:chExt cx="2775533" cy="1846924"/>
          </a:xfrm>
        </p:grpSpPr>
        <p:sp>
          <p:nvSpPr>
            <p:cNvPr id="29" name="右大括号 28"/>
            <p:cNvSpPr/>
            <p:nvPr/>
          </p:nvSpPr>
          <p:spPr>
            <a:xfrm>
              <a:off x="3944766" y="704429"/>
              <a:ext cx="200625" cy="799192"/>
            </a:xfrm>
            <a:prstGeom prst="rightBrace">
              <a:avLst>
                <a:gd name="adj1" fmla="val 99746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898863" y="1100825"/>
              <a:ext cx="2775533" cy="1450528"/>
              <a:chOff x="1898863" y="1100825"/>
              <a:chExt cx="2775533" cy="1450528"/>
            </a:xfrm>
          </p:grpSpPr>
          <p:sp>
            <p:nvSpPr>
              <p:cNvPr id="3" name="弧形 2"/>
              <p:cNvSpPr/>
              <p:nvPr/>
            </p:nvSpPr>
            <p:spPr>
              <a:xfrm rot="337123">
                <a:off x="3881139" y="1100825"/>
                <a:ext cx="793257" cy="1198495"/>
              </a:xfrm>
              <a:prstGeom prst="arc">
                <a:avLst>
                  <a:gd name="adj1" fmla="val 15887253"/>
                  <a:gd name="adj2" fmla="val 5346750"/>
                </a:avLst>
              </a:prstGeom>
              <a:ln w="22225">
                <a:headEnd w="med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22" name="Object 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1660268"/>
                  </p:ext>
                </p:extLst>
              </p:nvPr>
            </p:nvGraphicFramePr>
            <p:xfrm>
              <a:off x="1898863" y="1971450"/>
              <a:ext cx="2246530" cy="5799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0173" name="Equation" r:id="rId13" imgW="1409400" imgH="406080" progId="Equation.DSMT4">
                      <p:embed/>
                    </p:oleObj>
                  </mc:Choice>
                  <mc:Fallback>
                    <p:oleObj name="Equation" r:id="rId13" imgW="1409400" imgH="406080" progId="Equation.DSMT4">
                      <p:embed/>
                      <p:pic>
                        <p:nvPicPr>
                          <p:cNvPr id="30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98863" y="1971450"/>
                            <a:ext cx="2246530" cy="579903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70903" y="334185"/>
            <a:ext cx="2605363" cy="2209611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13756441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452697"/>
              </p:ext>
            </p:extLst>
          </p:nvPr>
        </p:nvGraphicFramePr>
        <p:xfrm>
          <a:off x="1714500" y="1047751"/>
          <a:ext cx="6088380" cy="34504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4190">
                  <a:extLst>
                    <a:ext uri="{9D8B030D-6E8A-4147-A177-3AD203B41FA5}">
                      <a16:colId xmlns:a16="http://schemas.microsoft.com/office/drawing/2014/main" val="2637632072"/>
                    </a:ext>
                  </a:extLst>
                </a:gridCol>
                <a:gridCol w="3044190">
                  <a:extLst>
                    <a:ext uri="{9D8B030D-6E8A-4147-A177-3AD203B41FA5}">
                      <a16:colId xmlns:a16="http://schemas.microsoft.com/office/drawing/2014/main" val="2173043217"/>
                    </a:ext>
                  </a:extLst>
                </a:gridCol>
              </a:tblGrid>
              <a:tr h="4443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+mn-cs"/>
                        </a:rPr>
                        <a:t>感生</a:t>
                      </a:r>
                      <a:r>
                        <a:rPr kumimoji="1" lang="zh-CN" altLang="en-US" sz="2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+mn-cs"/>
                        </a:rPr>
                        <a:t>电场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+mn-cs"/>
                        </a:rPr>
                        <a:t>静</a:t>
                      </a:r>
                      <a:r>
                        <a:rPr kumimoji="1" lang="zh-CN" altLang="en-US" sz="2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+mn-cs"/>
                        </a:rPr>
                        <a:t>电场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174588"/>
                  </a:ext>
                </a:extLst>
              </a:tr>
              <a:tr h="4443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100" b="1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b="1" smtClean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636357820"/>
                  </a:ext>
                </a:extLst>
              </a:tr>
              <a:tr h="799148">
                <a:tc>
                  <a:txBody>
                    <a:bodyPr/>
                    <a:lstStyle/>
                    <a:p>
                      <a:pPr algn="ctr"/>
                      <a:endParaRPr lang="zh-CN" altLang="en-US" sz="2100" b="1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b="1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716134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100" b="1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100" b="1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658266942"/>
                  </a:ext>
                </a:extLst>
              </a:tr>
              <a:tr h="769620">
                <a:tc>
                  <a:txBody>
                    <a:bodyPr/>
                    <a:lstStyle/>
                    <a:p>
                      <a:pPr algn="ctr"/>
                      <a:endParaRPr lang="zh-CN" altLang="en-US" sz="2100" b="1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b="1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41021078"/>
                  </a:ext>
                </a:extLst>
              </a:tr>
              <a:tr h="4443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100" b="1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100" b="1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797631619"/>
                  </a:ext>
                </a:extLst>
              </a:tr>
            </a:tbl>
          </a:graphicData>
        </a:graphic>
      </p:graphicFrame>
      <p:sp>
        <p:nvSpPr>
          <p:cNvPr id="20482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3D75ECF-91E0-4417-801A-BB55B439949A}" type="slidenum">
              <a:rPr lang="en-US" altLang="zh-CN"/>
              <a:pPr/>
              <a:t>31</a:t>
            </a:fld>
            <a:endParaRPr lang="en-US" altLang="zh-CN"/>
          </a:p>
        </p:txBody>
      </p:sp>
      <p:grpSp>
        <p:nvGrpSpPr>
          <p:cNvPr id="6" name="组合 5"/>
          <p:cNvGrpSpPr/>
          <p:nvPr/>
        </p:nvGrpSpPr>
        <p:grpSpPr>
          <a:xfrm>
            <a:off x="2405063" y="2028825"/>
            <a:ext cx="4530441" cy="673894"/>
            <a:chOff x="1682750" y="2705100"/>
            <a:chExt cx="6040588" cy="898525"/>
          </a:xfrm>
        </p:grpSpPr>
        <p:graphicFrame>
          <p:nvGraphicFramePr>
            <p:cNvPr id="20500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20998103"/>
                </p:ext>
              </p:extLst>
            </p:nvPr>
          </p:nvGraphicFramePr>
          <p:xfrm>
            <a:off x="5860480" y="2825404"/>
            <a:ext cx="1862858" cy="6589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832" name="Equation" r:id="rId3" imgW="825500" imgH="292100" progId="Equation.3">
                    <p:embed/>
                  </p:oleObj>
                </mc:Choice>
                <mc:Fallback>
                  <p:oleObj name="Equation" r:id="rId3" imgW="825500" imgH="29210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0480" y="2825404"/>
                          <a:ext cx="1862858" cy="6589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01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54354337"/>
                </p:ext>
              </p:extLst>
            </p:nvPr>
          </p:nvGraphicFramePr>
          <p:xfrm>
            <a:off x="1682750" y="2705100"/>
            <a:ext cx="2481263" cy="898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833" name="Equation" r:id="rId5" imgW="1079280" imgH="393480" progId="Equation.DSMT4">
                    <p:embed/>
                  </p:oleObj>
                </mc:Choice>
                <mc:Fallback>
                  <p:oleObj name="Equation" r:id="rId5" imgW="1079280" imgH="393480" progId="Equation.DSMT4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2750" y="2705100"/>
                          <a:ext cx="2481263" cy="8985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Text Box 38"/>
          <p:cNvSpPr txBox="1">
            <a:spLocks noChangeArrowheads="1"/>
          </p:cNvSpPr>
          <p:nvPr/>
        </p:nvSpPr>
        <p:spPr bwMode="auto">
          <a:xfrm>
            <a:off x="2879768" y="390794"/>
            <a:ext cx="42303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solidFill>
                  <a:prstClr val="black"/>
                </a:solidFill>
                <a:latin typeface="Times New Roman" pitchFamily="18" charset="0"/>
              </a:rPr>
              <a:t>感生电场和静电场的</a:t>
            </a:r>
            <a:r>
              <a:rPr kumimoji="1" lang="zh-CN" altLang="en-US" sz="2400" b="1" dirty="0">
                <a:solidFill>
                  <a:srgbClr val="CC0000"/>
                </a:solidFill>
                <a:latin typeface="Times New Roman" pitchFamily="18" charset="0"/>
              </a:rPr>
              <a:t>对比</a:t>
            </a:r>
            <a:endParaRPr lang="zh-CN" altLang="en-US" sz="2400" b="1" dirty="0">
              <a:solidFill>
                <a:srgbClr val="CC0000"/>
              </a:solidFill>
              <a:latin typeface="Times New Roman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87413" y="3314920"/>
            <a:ext cx="5042087" cy="739245"/>
            <a:chOff x="1659217" y="4419893"/>
            <a:chExt cx="6722783" cy="985660"/>
          </a:xfrm>
        </p:grpSpPr>
        <p:graphicFrame>
          <p:nvGraphicFramePr>
            <p:cNvPr id="11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57594357"/>
                </p:ext>
              </p:extLst>
            </p:nvPr>
          </p:nvGraphicFramePr>
          <p:xfrm>
            <a:off x="1659217" y="4564963"/>
            <a:ext cx="1956407" cy="6955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834" name="Equation" r:id="rId7" imgW="850680" imgH="304560" progId="Equation.DSMT4">
                    <p:embed/>
                  </p:oleObj>
                </mc:Choice>
                <mc:Fallback>
                  <p:oleObj name="Equation" r:id="rId7" imgW="850680" imgH="304560" progId="Equation.DSMT4">
                    <p:embed/>
                    <p:pic>
                      <p:nvPicPr>
                        <p:cNvPr id="20501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9217" y="4564963"/>
                          <a:ext cx="1956407" cy="695521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18664696"/>
                </p:ext>
              </p:extLst>
            </p:nvPr>
          </p:nvGraphicFramePr>
          <p:xfrm>
            <a:off x="5346383" y="4419893"/>
            <a:ext cx="3035617" cy="9856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835" name="Equation" r:id="rId9" imgW="1320480" imgH="431640" progId="Equation.DSMT4">
                    <p:embed/>
                  </p:oleObj>
                </mc:Choice>
                <mc:Fallback>
                  <p:oleObj name="Equation" r:id="rId9" imgW="1320480" imgH="431640" progId="Equation.DSMT4">
                    <p:embed/>
                    <p:pic>
                      <p:nvPicPr>
                        <p:cNvPr id="11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6383" y="4419893"/>
                          <a:ext cx="3035617" cy="98566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组合 7"/>
          <p:cNvGrpSpPr/>
          <p:nvPr/>
        </p:nvGrpSpPr>
        <p:grpSpPr>
          <a:xfrm>
            <a:off x="2005898" y="1521509"/>
            <a:ext cx="5669264" cy="415498"/>
            <a:chOff x="1150530" y="2028677"/>
            <a:chExt cx="7559018" cy="553996"/>
          </a:xfrm>
        </p:grpSpPr>
        <p:sp>
          <p:nvSpPr>
            <p:cNvPr id="15" name="Text Box 38"/>
            <p:cNvSpPr txBox="1">
              <a:spLocks noChangeArrowheads="1"/>
            </p:cNvSpPr>
            <p:nvPr/>
          </p:nvSpPr>
          <p:spPr bwMode="auto">
            <a:xfrm>
              <a:off x="1150530" y="2028677"/>
              <a:ext cx="3690711" cy="55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 eaLnBrk="1" hangingPunct="1">
                <a:spcBef>
                  <a:spcPct val="20000"/>
                </a:spcBef>
                <a:defRPr/>
              </a:pPr>
              <a:r>
                <a:rPr kumimoji="1" lang="zh-CN" altLang="en-US" sz="2100" b="1">
                  <a:solidFill>
                    <a:prstClr val="black"/>
                  </a:solidFill>
                </a:rPr>
                <a:t>由变化的磁场</a:t>
              </a:r>
              <a:r>
                <a:rPr lang="zh-CN" altLang="en-US" sz="2100" b="1">
                  <a:solidFill>
                    <a:srgbClr val="1C1C1C"/>
                  </a:solidFill>
                </a:rPr>
                <a:t>产生</a:t>
              </a:r>
              <a:endParaRPr lang="zh-CN" altLang="en-US" sz="2100" b="1"/>
            </a:p>
          </p:txBody>
        </p:sp>
        <p:sp>
          <p:nvSpPr>
            <p:cNvPr id="16" name="Text Box 38"/>
            <p:cNvSpPr txBox="1">
              <a:spLocks noChangeArrowheads="1"/>
            </p:cNvSpPr>
            <p:nvPr/>
          </p:nvSpPr>
          <p:spPr bwMode="auto">
            <a:xfrm>
              <a:off x="5018837" y="2028677"/>
              <a:ext cx="3690711" cy="55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100" b="1"/>
                <a:t>由电荷产生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821198" y="4087771"/>
            <a:ext cx="5669264" cy="415498"/>
            <a:chOff x="1150530" y="2028677"/>
            <a:chExt cx="7559018" cy="553996"/>
          </a:xfrm>
        </p:grpSpPr>
        <p:sp>
          <p:nvSpPr>
            <p:cNvPr id="19" name="Text Box 38"/>
            <p:cNvSpPr txBox="1">
              <a:spLocks noChangeArrowheads="1"/>
            </p:cNvSpPr>
            <p:nvPr/>
          </p:nvSpPr>
          <p:spPr bwMode="auto">
            <a:xfrm>
              <a:off x="1150530" y="2028677"/>
              <a:ext cx="3690711" cy="55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100" b="1">
                  <a:solidFill>
                    <a:srgbClr val="C00000"/>
                  </a:solidFill>
                </a:rPr>
                <a:t>无</a:t>
              </a:r>
              <a:r>
                <a:rPr kumimoji="1" lang="zh-CN" altLang="en-US" sz="2100" b="1"/>
                <a:t>源场</a:t>
              </a:r>
              <a:endParaRPr lang="zh-CN" altLang="en-US" sz="2100" b="1"/>
            </a:p>
          </p:txBody>
        </p:sp>
        <p:sp>
          <p:nvSpPr>
            <p:cNvPr id="20" name="Text Box 38"/>
            <p:cNvSpPr txBox="1">
              <a:spLocks noChangeArrowheads="1"/>
            </p:cNvSpPr>
            <p:nvPr/>
          </p:nvSpPr>
          <p:spPr bwMode="auto">
            <a:xfrm>
              <a:off x="5018837" y="2028677"/>
              <a:ext cx="3690711" cy="55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100" b="1"/>
                <a:t>有源场</a:t>
              </a:r>
              <a:endParaRPr lang="zh-CN" altLang="en-US" sz="2100" b="1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939299" y="2817622"/>
            <a:ext cx="5669264" cy="415498"/>
            <a:chOff x="1150530" y="2028677"/>
            <a:chExt cx="7559018" cy="553996"/>
          </a:xfrm>
        </p:grpSpPr>
        <p:sp>
          <p:nvSpPr>
            <p:cNvPr id="22" name="Text Box 38"/>
            <p:cNvSpPr txBox="1">
              <a:spLocks noChangeArrowheads="1"/>
            </p:cNvSpPr>
            <p:nvPr/>
          </p:nvSpPr>
          <p:spPr bwMode="auto">
            <a:xfrm>
              <a:off x="1150530" y="2028677"/>
              <a:ext cx="3690711" cy="55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100" b="1">
                  <a:solidFill>
                    <a:srgbClr val="CC0000"/>
                  </a:solidFill>
                </a:rPr>
                <a:t>非</a:t>
              </a:r>
              <a:r>
                <a:rPr kumimoji="1" lang="zh-CN" altLang="en-US" sz="2100" b="1"/>
                <a:t>保守场，有旋场</a:t>
              </a:r>
              <a:endParaRPr lang="zh-CN" altLang="en-US" sz="2100" b="1"/>
            </a:p>
          </p:txBody>
        </p:sp>
        <p:sp>
          <p:nvSpPr>
            <p:cNvPr id="23" name="Text Box 38"/>
            <p:cNvSpPr txBox="1">
              <a:spLocks noChangeArrowheads="1"/>
            </p:cNvSpPr>
            <p:nvPr/>
          </p:nvSpPr>
          <p:spPr bwMode="auto">
            <a:xfrm>
              <a:off x="5018837" y="2028677"/>
              <a:ext cx="3690711" cy="55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100" b="1"/>
                <a:t>保守场，无旋场</a:t>
              </a:r>
              <a:endParaRPr lang="zh-CN" altLang="en-US" sz="2100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7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715250" y="4929150"/>
            <a:ext cx="1428750" cy="342900"/>
          </a:xfrm>
          <a:noFill/>
        </p:spPr>
        <p:txBody>
          <a:bodyPr/>
          <a:lstStyle/>
          <a:p>
            <a:fld id="{85F62F28-78FB-410C-910C-BC2A97A16755}" type="slidenum">
              <a:rPr lang="zh-CN" altLang="en-US">
                <a:solidFill>
                  <a:srgbClr val="578963"/>
                </a:solidFill>
              </a:rPr>
              <a:pPr/>
              <a:t>32</a:t>
            </a:fld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20488" name="Text Box 2"/>
          <p:cNvSpPr txBox="1">
            <a:spLocks noChangeArrowheads="1"/>
          </p:cNvSpPr>
          <p:nvPr/>
        </p:nvSpPr>
        <p:spPr bwMode="auto">
          <a:xfrm>
            <a:off x="673894" y="92897"/>
            <a:ext cx="6115050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100" b="1" dirty="0" smtClean="0">
                <a:solidFill>
                  <a:srgbClr val="C00000"/>
                </a:solidFill>
                <a:latin typeface="Times New Roman" pitchFamily="18" charset="0"/>
                <a:ea typeface="宋体" charset="-122"/>
              </a:rPr>
              <a:t>例</a:t>
            </a:r>
            <a:r>
              <a:rPr lang="en-US" altLang="zh-CN" sz="2100" b="1" dirty="0">
                <a:solidFill>
                  <a:srgbClr val="C00000"/>
                </a:solidFill>
                <a:latin typeface="Times New Roman" pitchFamily="18" charset="0"/>
                <a:ea typeface="宋体" charset="-122"/>
              </a:rPr>
              <a:t>6</a:t>
            </a:r>
            <a:r>
              <a:rPr lang="zh-CN" altLang="en-US" sz="2100" b="1" dirty="0">
                <a:solidFill>
                  <a:srgbClr val="C00000"/>
                </a:solidFill>
                <a:latin typeface="Times New Roman" pitchFamily="18" charset="0"/>
                <a:ea typeface="宋体" charset="-122"/>
              </a:rPr>
              <a:t>    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求在</a:t>
            </a:r>
            <a:r>
              <a:rPr lang="zh-CN" altLang="en-US" sz="2100" b="1" dirty="0">
                <a:solidFill>
                  <a:srgbClr val="0000FF"/>
                </a:solidFill>
                <a:latin typeface="Times New Roman" pitchFamily="18" charset="0"/>
                <a:ea typeface="宋体" charset="-122"/>
              </a:rPr>
              <a:t>均匀变化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的磁场中铝圆盘内的感应电流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428750" y="2658665"/>
            <a:ext cx="5414963" cy="1128713"/>
            <a:chOff x="240" y="2467"/>
            <a:chExt cx="4548" cy="948"/>
          </a:xfrm>
        </p:grpSpPr>
        <p:graphicFrame>
          <p:nvGraphicFramePr>
            <p:cNvPr id="20486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45807115"/>
                </p:ext>
              </p:extLst>
            </p:nvPr>
          </p:nvGraphicFramePr>
          <p:xfrm>
            <a:off x="460" y="2796"/>
            <a:ext cx="3120" cy="6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3291" name="Equation" r:id="rId3" imgW="2171520" imgH="419040" progId="Equation.DSMT4">
                    <p:embed/>
                  </p:oleObj>
                </mc:Choice>
                <mc:Fallback>
                  <p:oleObj name="Equation" r:id="rId3" imgW="2171520" imgH="41904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" y="2796"/>
                          <a:ext cx="3120" cy="61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26" name="Text Box 5"/>
            <p:cNvSpPr txBox="1">
              <a:spLocks noChangeArrowheads="1"/>
            </p:cNvSpPr>
            <p:nvPr/>
          </p:nvSpPr>
          <p:spPr bwMode="auto">
            <a:xfrm>
              <a:off x="240" y="2467"/>
              <a:ext cx="4548" cy="40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21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半径为</a:t>
              </a:r>
              <a:r>
                <a:rPr lang="en-US" altLang="zh-CN" sz="2100" b="1" i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r </a:t>
              </a:r>
              <a:r>
                <a:rPr lang="zh-CN" altLang="en-US" sz="21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的圆环</a:t>
              </a:r>
              <a:r>
                <a:rPr lang="en-US" altLang="zh-CN" sz="21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,</a:t>
              </a:r>
              <a:r>
                <a:rPr lang="zh-CN" altLang="en-US" sz="21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其电阻和感应电流为：</a:t>
              </a:r>
            </a:p>
          </p:txBody>
        </p:sp>
      </p:grpSp>
      <p:graphicFrame>
        <p:nvGraphicFramePr>
          <p:cNvPr id="1761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9510855"/>
              </p:ext>
            </p:extLst>
          </p:nvPr>
        </p:nvGraphicFramePr>
        <p:xfrm>
          <a:off x="1609725" y="4151313"/>
          <a:ext cx="311785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292" name="Equation" r:id="rId5" imgW="1714320" imgH="444240" progId="Equation.DSMT4">
                  <p:embed/>
                </p:oleObj>
              </mc:Choice>
              <mc:Fallback>
                <p:oleObj name="Equation" r:id="rId5" imgW="1714320" imgH="4442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725" y="4151313"/>
                        <a:ext cx="3117850" cy="793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35" name="Text Box 7"/>
          <p:cNvSpPr txBox="1">
            <a:spLocks noChangeArrowheads="1"/>
          </p:cNvSpPr>
          <p:nvPr/>
        </p:nvSpPr>
        <p:spPr bwMode="auto">
          <a:xfrm>
            <a:off x="1514476" y="3704548"/>
            <a:ext cx="4202906" cy="48013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整个圆盘上的感应电流为：</a:t>
            </a:r>
          </a:p>
        </p:txBody>
      </p:sp>
      <p:sp>
        <p:nvSpPr>
          <p:cNvPr id="176136" name="Text Box 8"/>
          <p:cNvSpPr txBox="1">
            <a:spLocks noChangeArrowheads="1"/>
          </p:cNvSpPr>
          <p:nvPr/>
        </p:nvSpPr>
        <p:spPr bwMode="auto">
          <a:xfrm>
            <a:off x="673894" y="514351"/>
            <a:ext cx="5986463" cy="44300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100" b="1" dirty="0">
                <a:solidFill>
                  <a:srgbClr val="C00000"/>
                </a:solidFill>
                <a:latin typeface="Times New Roman" pitchFamily="18" charset="0"/>
                <a:ea typeface="宋体" charset="-122"/>
              </a:rPr>
              <a:t>解：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取半径为</a:t>
            </a:r>
            <a:r>
              <a:rPr lang="en-US" altLang="zh-CN" sz="2100" b="1" i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r </a:t>
            </a:r>
            <a:r>
              <a:rPr lang="en-US" altLang="zh-CN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，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宽度为</a:t>
            </a:r>
            <a:r>
              <a:rPr lang="en-US" altLang="zh-CN" sz="21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d</a:t>
            </a:r>
            <a:r>
              <a:rPr lang="en-US" altLang="zh-CN" sz="2100" b="1" i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r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，厚度为</a:t>
            </a:r>
            <a:r>
              <a:rPr lang="en-US" altLang="zh-CN" sz="2100" b="1" i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b 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的圆环：</a:t>
            </a:r>
          </a:p>
        </p:txBody>
      </p:sp>
      <p:grpSp>
        <p:nvGrpSpPr>
          <p:cNvPr id="3" name="Group 49"/>
          <p:cNvGrpSpPr>
            <a:grpSpLocks/>
          </p:cNvGrpSpPr>
          <p:nvPr/>
        </p:nvGrpSpPr>
        <p:grpSpPr bwMode="auto">
          <a:xfrm>
            <a:off x="6788944" y="1191817"/>
            <a:ext cx="1470422" cy="1290636"/>
            <a:chOff x="4374" y="1001"/>
            <a:chExt cx="1235" cy="1084"/>
          </a:xfrm>
        </p:grpSpPr>
        <p:sp>
          <p:nvSpPr>
            <p:cNvPr id="20513" name="Oval 18"/>
            <p:cNvSpPr>
              <a:spLocks noChangeArrowheads="1"/>
            </p:cNvSpPr>
            <p:nvPr/>
          </p:nvSpPr>
          <p:spPr bwMode="auto">
            <a:xfrm>
              <a:off x="4374" y="1575"/>
              <a:ext cx="912" cy="243"/>
            </a:xfrm>
            <a:prstGeom prst="ellipse">
              <a:avLst/>
            </a:prstGeom>
            <a:solidFill>
              <a:srgbClr val="C0C0C0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0514" name="Oval 19"/>
            <p:cNvSpPr>
              <a:spLocks noChangeArrowheads="1"/>
            </p:cNvSpPr>
            <p:nvPr/>
          </p:nvSpPr>
          <p:spPr bwMode="auto">
            <a:xfrm>
              <a:off x="4374" y="1479"/>
              <a:ext cx="912" cy="288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0515" name="Line 20"/>
            <p:cNvSpPr>
              <a:spLocks noChangeShapeType="1"/>
            </p:cNvSpPr>
            <p:nvPr/>
          </p:nvSpPr>
          <p:spPr bwMode="auto">
            <a:xfrm>
              <a:off x="4378" y="163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0516" name="Line 21"/>
            <p:cNvSpPr>
              <a:spLocks noChangeShapeType="1"/>
            </p:cNvSpPr>
            <p:nvPr/>
          </p:nvSpPr>
          <p:spPr bwMode="auto">
            <a:xfrm>
              <a:off x="5284" y="1623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0517" name="Line 22"/>
            <p:cNvSpPr>
              <a:spLocks noChangeShapeType="1"/>
            </p:cNvSpPr>
            <p:nvPr/>
          </p:nvSpPr>
          <p:spPr bwMode="auto">
            <a:xfrm>
              <a:off x="4854" y="1287"/>
              <a:ext cx="0" cy="28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0518" name="Line 23"/>
            <p:cNvSpPr>
              <a:spLocks noChangeShapeType="1"/>
            </p:cNvSpPr>
            <p:nvPr/>
          </p:nvSpPr>
          <p:spPr bwMode="auto">
            <a:xfrm>
              <a:off x="4854" y="1845"/>
              <a:ext cx="0" cy="24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0519" name="Line 24"/>
            <p:cNvSpPr>
              <a:spLocks noChangeShapeType="1"/>
            </p:cNvSpPr>
            <p:nvPr/>
          </p:nvSpPr>
          <p:spPr bwMode="auto">
            <a:xfrm>
              <a:off x="5424" y="1479"/>
              <a:ext cx="0" cy="13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stealth" w="med" len="med"/>
            </a:ln>
          </p:spPr>
          <p:txBody>
            <a:bodyPr wrap="none" anchor="ctr"/>
            <a:lstStyle/>
            <a:p>
              <a:endParaRPr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0520" name="Line 25"/>
            <p:cNvSpPr>
              <a:spLocks noChangeShapeType="1"/>
            </p:cNvSpPr>
            <p:nvPr/>
          </p:nvSpPr>
          <p:spPr bwMode="auto">
            <a:xfrm flipV="1">
              <a:off x="5424" y="1707"/>
              <a:ext cx="0" cy="13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stealth" w="med" len="med"/>
            </a:ln>
          </p:spPr>
          <p:txBody>
            <a:bodyPr wrap="none" anchor="ctr"/>
            <a:lstStyle/>
            <a:p>
              <a:endParaRPr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0521" name="Text Box 26"/>
            <p:cNvSpPr txBox="1">
              <a:spLocks noChangeArrowheads="1"/>
            </p:cNvSpPr>
            <p:nvPr/>
          </p:nvSpPr>
          <p:spPr bwMode="auto">
            <a:xfrm>
              <a:off x="5369" y="1466"/>
              <a:ext cx="240" cy="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b="1" i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b</a:t>
              </a:r>
            </a:p>
          </p:txBody>
        </p:sp>
        <p:sp>
          <p:nvSpPr>
            <p:cNvPr id="20522" name="Line 27"/>
            <p:cNvSpPr>
              <a:spLocks noChangeShapeType="1"/>
            </p:cNvSpPr>
            <p:nvPr/>
          </p:nvSpPr>
          <p:spPr bwMode="auto">
            <a:xfrm flipH="1">
              <a:off x="4566" y="1575"/>
              <a:ext cx="288" cy="14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0523" name="Text Box 28"/>
            <p:cNvSpPr txBox="1">
              <a:spLocks noChangeArrowheads="1"/>
            </p:cNvSpPr>
            <p:nvPr/>
          </p:nvSpPr>
          <p:spPr bwMode="auto">
            <a:xfrm>
              <a:off x="4760" y="1504"/>
              <a:ext cx="240" cy="35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b="1" i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R</a:t>
              </a:r>
            </a:p>
          </p:txBody>
        </p:sp>
        <p:sp>
          <p:nvSpPr>
            <p:cNvPr id="20524" name="Line 29"/>
            <p:cNvSpPr>
              <a:spLocks noChangeShapeType="1"/>
            </p:cNvSpPr>
            <p:nvPr/>
          </p:nvSpPr>
          <p:spPr bwMode="auto">
            <a:xfrm>
              <a:off x="5046" y="1001"/>
              <a:ext cx="0" cy="624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stealth" w="lg" len="lg"/>
            </a:ln>
          </p:spPr>
          <p:txBody>
            <a:bodyPr/>
            <a:lstStyle/>
            <a:p>
              <a:endParaRPr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0525" name="Line 30"/>
            <p:cNvSpPr>
              <a:spLocks noChangeShapeType="1"/>
            </p:cNvSpPr>
            <p:nvPr/>
          </p:nvSpPr>
          <p:spPr bwMode="auto">
            <a:xfrm>
              <a:off x="4662" y="1001"/>
              <a:ext cx="0" cy="624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stealth" w="lg" len="lg"/>
            </a:ln>
          </p:spPr>
          <p:txBody>
            <a:bodyPr/>
            <a:lstStyle/>
            <a:p>
              <a:endParaRPr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6838950" y="2769395"/>
            <a:ext cx="1428750" cy="2027635"/>
            <a:chOff x="4416" y="2326"/>
            <a:chExt cx="1200" cy="1703"/>
          </a:xfrm>
        </p:grpSpPr>
        <p:grpSp>
          <p:nvGrpSpPr>
            <p:cNvPr id="5" name="Group 10"/>
            <p:cNvGrpSpPr>
              <a:grpSpLocks/>
            </p:cNvGrpSpPr>
            <p:nvPr/>
          </p:nvGrpSpPr>
          <p:grpSpPr bwMode="auto">
            <a:xfrm>
              <a:off x="4416" y="2326"/>
              <a:ext cx="960" cy="1058"/>
              <a:chOff x="4182" y="2281"/>
              <a:chExt cx="960" cy="1058"/>
            </a:xfrm>
          </p:grpSpPr>
          <p:sp>
            <p:nvSpPr>
              <p:cNvPr id="20507" name="Oval 11"/>
              <p:cNvSpPr>
                <a:spLocks noChangeArrowheads="1"/>
              </p:cNvSpPr>
              <p:nvPr/>
            </p:nvSpPr>
            <p:spPr bwMode="auto">
              <a:xfrm>
                <a:off x="4182" y="2379"/>
                <a:ext cx="960" cy="96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0508" name="Oval 12"/>
              <p:cNvSpPr>
                <a:spLocks noChangeArrowheads="1"/>
              </p:cNvSpPr>
              <p:nvPr/>
            </p:nvSpPr>
            <p:spPr bwMode="auto">
              <a:xfrm>
                <a:off x="4374" y="2571"/>
                <a:ext cx="576" cy="576"/>
              </a:xfrm>
              <a:prstGeom prst="ellipse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0509" name="Oval 13"/>
              <p:cNvSpPr>
                <a:spLocks noChangeArrowheads="1"/>
              </p:cNvSpPr>
              <p:nvPr/>
            </p:nvSpPr>
            <p:spPr bwMode="auto">
              <a:xfrm>
                <a:off x="4422" y="2619"/>
                <a:ext cx="480" cy="48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0510" name="Line 14"/>
              <p:cNvSpPr>
                <a:spLocks noChangeShapeType="1"/>
              </p:cNvSpPr>
              <p:nvPr/>
            </p:nvSpPr>
            <p:spPr bwMode="auto">
              <a:xfrm>
                <a:off x="4662" y="2859"/>
                <a:ext cx="24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0511" name="Text Box 15"/>
              <p:cNvSpPr txBox="1">
                <a:spLocks noChangeArrowheads="1"/>
              </p:cNvSpPr>
              <p:nvPr/>
            </p:nvSpPr>
            <p:spPr bwMode="auto">
              <a:xfrm>
                <a:off x="4590" y="2281"/>
                <a:ext cx="432" cy="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en-US" altLang="zh-CN" sz="21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sz="2100" i="1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rPr>
                  <a:t>r</a:t>
                </a:r>
              </a:p>
            </p:txBody>
          </p:sp>
          <p:sp>
            <p:nvSpPr>
              <p:cNvPr id="20512" name="Text Box 16"/>
              <p:cNvSpPr txBox="1">
                <a:spLocks noChangeArrowheads="1"/>
              </p:cNvSpPr>
              <p:nvPr/>
            </p:nvSpPr>
            <p:spPr bwMode="auto">
              <a:xfrm>
                <a:off x="4566" y="2763"/>
                <a:ext cx="192" cy="4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en-US" altLang="zh-CN" sz="2100" b="1" i="1">
                    <a:latin typeface="Times New Roman" pitchFamily="18" charset="0"/>
                    <a:ea typeface="宋体" charset="-122"/>
                  </a:rPr>
                  <a:t>r</a:t>
                </a:r>
              </a:p>
            </p:txBody>
          </p:sp>
        </p:grpSp>
        <p:grpSp>
          <p:nvGrpSpPr>
            <p:cNvPr id="6" name="Group 32"/>
            <p:cNvGrpSpPr>
              <a:grpSpLocks/>
            </p:cNvGrpSpPr>
            <p:nvPr/>
          </p:nvGrpSpPr>
          <p:grpSpPr bwMode="auto">
            <a:xfrm>
              <a:off x="4416" y="3480"/>
              <a:ext cx="1200" cy="549"/>
              <a:chOff x="4272" y="3120"/>
              <a:chExt cx="1200" cy="549"/>
            </a:xfrm>
          </p:grpSpPr>
          <p:sp>
            <p:nvSpPr>
              <p:cNvPr id="20502" name="Rectangle 33"/>
              <p:cNvSpPr>
                <a:spLocks noChangeArrowheads="1"/>
              </p:cNvSpPr>
              <p:nvPr/>
            </p:nvSpPr>
            <p:spPr bwMode="auto">
              <a:xfrm>
                <a:off x="4272" y="3216"/>
                <a:ext cx="960" cy="144"/>
              </a:xfrm>
              <a:prstGeom prst="rect">
                <a:avLst/>
              </a:prstGeom>
              <a:solidFill>
                <a:srgbClr val="DDDDDD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0503" name="Rectangle 34"/>
              <p:cNvSpPr>
                <a:spLocks noChangeArrowheads="1"/>
              </p:cNvSpPr>
              <p:nvPr/>
            </p:nvSpPr>
            <p:spPr bwMode="auto">
              <a:xfrm>
                <a:off x="4992" y="3216"/>
                <a:ext cx="48" cy="144"/>
              </a:xfrm>
              <a:prstGeom prst="rect">
                <a:avLst/>
              </a:prstGeom>
              <a:solidFill>
                <a:srgbClr val="FF99CC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0504" name="Rectangle 35"/>
              <p:cNvSpPr>
                <a:spLocks noChangeArrowheads="1"/>
              </p:cNvSpPr>
              <p:nvPr/>
            </p:nvSpPr>
            <p:spPr bwMode="auto">
              <a:xfrm>
                <a:off x="4464" y="3216"/>
                <a:ext cx="48" cy="144"/>
              </a:xfrm>
              <a:prstGeom prst="rect">
                <a:avLst/>
              </a:prstGeom>
              <a:solidFill>
                <a:srgbClr val="FF99CC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0505" name="Text Box 36"/>
              <p:cNvSpPr txBox="1">
                <a:spLocks noChangeArrowheads="1"/>
              </p:cNvSpPr>
              <p:nvPr/>
            </p:nvSpPr>
            <p:spPr bwMode="auto">
              <a:xfrm>
                <a:off x="5280" y="3120"/>
                <a:ext cx="192" cy="357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en-US" altLang="zh-CN" b="1" i="1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rPr>
                  <a:t>b</a:t>
                </a:r>
              </a:p>
            </p:txBody>
          </p:sp>
          <p:sp>
            <p:nvSpPr>
              <p:cNvPr id="20506" name="Text Box 37"/>
              <p:cNvSpPr txBox="1">
                <a:spLocks noChangeArrowheads="1"/>
              </p:cNvSpPr>
              <p:nvPr/>
            </p:nvSpPr>
            <p:spPr bwMode="auto">
              <a:xfrm>
                <a:off x="4848" y="3312"/>
                <a:ext cx="384" cy="357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en-US" altLang="zh-CN" b="1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b="1" i="1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rPr>
                  <a:t>r</a:t>
                </a:r>
              </a:p>
            </p:txBody>
          </p:sp>
        </p:grpSp>
      </p:grpSp>
      <p:grpSp>
        <p:nvGrpSpPr>
          <p:cNvPr id="7" name="Group 38"/>
          <p:cNvGrpSpPr>
            <a:grpSpLocks/>
          </p:cNvGrpSpPr>
          <p:nvPr/>
        </p:nvGrpSpPr>
        <p:grpSpPr bwMode="auto">
          <a:xfrm>
            <a:off x="1541859" y="909636"/>
            <a:ext cx="3065859" cy="733425"/>
            <a:chOff x="335" y="791"/>
            <a:chExt cx="2575" cy="616"/>
          </a:xfrm>
        </p:grpSpPr>
        <p:graphicFrame>
          <p:nvGraphicFramePr>
            <p:cNvPr id="20485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37714211"/>
                </p:ext>
              </p:extLst>
            </p:nvPr>
          </p:nvGraphicFramePr>
          <p:xfrm>
            <a:off x="335" y="791"/>
            <a:ext cx="2575" cy="6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3293" name="Equation" r:id="rId7" imgW="1815840" imgH="419040" progId="Equation.DSMT4">
                    <p:embed/>
                  </p:oleObj>
                </mc:Choice>
                <mc:Fallback>
                  <p:oleObj name="Equation" r:id="rId7" imgW="1815840" imgH="419040" progId="Equation.DSMT4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" y="791"/>
                          <a:ext cx="2575" cy="616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499" name="Text Box 40"/>
            <p:cNvSpPr txBox="1">
              <a:spLocks noChangeArrowheads="1"/>
            </p:cNvSpPr>
            <p:nvPr/>
          </p:nvSpPr>
          <p:spPr bwMode="auto">
            <a:xfrm>
              <a:off x="581" y="910"/>
              <a:ext cx="403" cy="40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100" b="1" dirty="0" err="1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d</a:t>
              </a:r>
              <a:r>
                <a:rPr lang="en-US" altLang="zh-CN" sz="2100" b="1" dirty="0" err="1">
                  <a:solidFill>
                    <a:srgbClr val="0000FF"/>
                  </a:solidFill>
                  <a:latin typeface="CommercialScript BT" pitchFamily="66" charset="0"/>
                  <a:ea typeface="宋体" charset="-122"/>
                </a:rPr>
                <a:t>E</a:t>
              </a:r>
              <a:endParaRPr lang="en-US" altLang="zh-CN" sz="2100" b="1" dirty="0">
                <a:solidFill>
                  <a:srgbClr val="0000FF"/>
                </a:solidFill>
                <a:latin typeface="CommercialScript BT" pitchFamily="66" charset="0"/>
                <a:ea typeface="宋体" charset="-122"/>
              </a:endParaRPr>
            </a:p>
          </p:txBody>
        </p:sp>
      </p:grpSp>
      <p:grpSp>
        <p:nvGrpSpPr>
          <p:cNvPr id="8" name="Group 41"/>
          <p:cNvGrpSpPr>
            <a:grpSpLocks/>
          </p:cNvGrpSpPr>
          <p:nvPr/>
        </p:nvGrpSpPr>
        <p:grpSpPr bwMode="auto">
          <a:xfrm>
            <a:off x="1568054" y="1562100"/>
            <a:ext cx="4285059" cy="1083469"/>
            <a:chOff x="357" y="1339"/>
            <a:chExt cx="3599" cy="910"/>
          </a:xfrm>
        </p:grpSpPr>
        <p:sp>
          <p:nvSpPr>
            <p:cNvPr id="20496" name="Text Box 42"/>
            <p:cNvSpPr txBox="1">
              <a:spLocks noChangeArrowheads="1"/>
            </p:cNvSpPr>
            <p:nvPr/>
          </p:nvSpPr>
          <p:spPr bwMode="auto">
            <a:xfrm>
              <a:off x="381" y="1339"/>
              <a:ext cx="3575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21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由于</a:t>
              </a:r>
              <a:r>
                <a:rPr lang="en-US" altLang="zh-CN" sz="2100" b="1" i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B </a:t>
              </a:r>
              <a:r>
                <a:rPr lang="zh-CN" altLang="en-US" sz="21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与盘面垂直，且</a:t>
              </a:r>
              <a:r>
                <a:rPr lang="en-US" altLang="zh-CN" sz="21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d</a:t>
              </a:r>
              <a:r>
                <a:rPr lang="en-US" altLang="zh-CN" sz="2100" b="1" i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B /</a:t>
              </a:r>
              <a:r>
                <a:rPr lang="en-US" altLang="zh-CN" sz="2100" b="1" dirty="0" err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d</a:t>
              </a:r>
              <a:r>
                <a:rPr lang="en-US" altLang="zh-CN" sz="2100" b="1" i="1" dirty="0" err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t</a:t>
              </a:r>
              <a:r>
                <a:rPr lang="en-US" altLang="zh-CN" sz="2100" b="1" i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 = k</a:t>
              </a:r>
            </a:p>
          </p:txBody>
        </p:sp>
        <p:grpSp>
          <p:nvGrpSpPr>
            <p:cNvPr id="9" name="Group 43"/>
            <p:cNvGrpSpPr>
              <a:grpSpLocks/>
            </p:cNvGrpSpPr>
            <p:nvPr/>
          </p:nvGrpSpPr>
          <p:grpSpPr bwMode="auto">
            <a:xfrm>
              <a:off x="357" y="1705"/>
              <a:ext cx="2154" cy="544"/>
              <a:chOff x="357" y="1876"/>
              <a:chExt cx="2154" cy="544"/>
            </a:xfrm>
          </p:grpSpPr>
          <p:graphicFrame>
            <p:nvGraphicFramePr>
              <p:cNvPr id="20484" name="Object 4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0681477"/>
                  </p:ext>
                </p:extLst>
              </p:nvPr>
            </p:nvGraphicFramePr>
            <p:xfrm>
              <a:off x="357" y="1876"/>
              <a:ext cx="2154" cy="5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3294" name="Equation" r:id="rId9" imgW="1587240" imgH="393480" progId="Equation.DSMT4">
                      <p:embed/>
                    </p:oleObj>
                  </mc:Choice>
                  <mc:Fallback>
                    <p:oleObj name="Equation" r:id="rId9" imgW="1587240" imgH="393480" progId="Equation.DSMT4">
                      <p:embed/>
                      <p:pic>
                        <p:nvPicPr>
                          <p:cNvPr id="0" name="Object 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7" y="1876"/>
                            <a:ext cx="2154" cy="54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498" name="Text Box 45"/>
              <p:cNvSpPr txBox="1">
                <a:spLocks noChangeArrowheads="1"/>
              </p:cNvSpPr>
              <p:nvPr/>
            </p:nvSpPr>
            <p:spPr bwMode="auto">
              <a:xfrm>
                <a:off x="554" y="1935"/>
                <a:ext cx="403" cy="40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100" b="1" dirty="0" err="1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</a:rPr>
                  <a:t>d</a:t>
                </a:r>
                <a:r>
                  <a:rPr lang="en-US" altLang="zh-CN" sz="2100" b="1" dirty="0" err="1">
                    <a:solidFill>
                      <a:srgbClr val="FF0000"/>
                    </a:solidFill>
                    <a:latin typeface="CommercialScript BT" pitchFamily="66" charset="0"/>
                    <a:ea typeface="宋体" charset="-122"/>
                  </a:rPr>
                  <a:t>E</a:t>
                </a:r>
                <a:endParaRPr lang="en-US" altLang="zh-CN" sz="2100" b="1" dirty="0">
                  <a:solidFill>
                    <a:srgbClr val="FF0000"/>
                  </a:solidFill>
                  <a:latin typeface="CommercialScript BT" pitchFamily="66" charset="0"/>
                  <a:ea typeface="宋体" charset="-122"/>
                </a:endParaRPr>
              </a:p>
            </p:txBody>
          </p:sp>
        </p:grpSp>
      </p:grpSp>
      <p:graphicFrame>
        <p:nvGraphicFramePr>
          <p:cNvPr id="20483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0748314"/>
              </p:ext>
            </p:extLst>
          </p:nvPr>
        </p:nvGraphicFramePr>
        <p:xfrm>
          <a:off x="7642943" y="788137"/>
          <a:ext cx="715935" cy="572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295" name="公式" r:id="rId11" imgW="507960" imgH="406080" progId="Equation.3">
                  <p:embed/>
                </p:oleObj>
              </mc:Choice>
              <mc:Fallback>
                <p:oleObj name="公式" r:id="rId11" imgW="507960" imgH="406080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2943" y="788137"/>
                        <a:ext cx="715935" cy="5727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接连接符 10"/>
          <p:cNvCxnSpPr/>
          <p:nvPr/>
        </p:nvCxnSpPr>
        <p:spPr bwMode="auto">
          <a:xfrm>
            <a:off x="7886701" y="1924051"/>
            <a:ext cx="169068" cy="0"/>
          </a:xfrm>
          <a:prstGeom prst="line">
            <a:avLst/>
          </a:prstGeom>
          <a:solidFill>
            <a:schemeClr val="accent1"/>
          </a:solidFill>
          <a:ln w="635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</p:spPr>
      </p:cxnSp>
      <p:cxnSp>
        <p:nvCxnSpPr>
          <p:cNvPr id="50" name="直接连接符 49"/>
          <p:cNvCxnSpPr/>
          <p:nvPr/>
        </p:nvCxnSpPr>
        <p:spPr bwMode="auto">
          <a:xfrm>
            <a:off x="7874794" y="2032398"/>
            <a:ext cx="169068" cy="0"/>
          </a:xfrm>
          <a:prstGeom prst="line">
            <a:avLst/>
          </a:prstGeom>
          <a:solidFill>
            <a:schemeClr val="accent1"/>
          </a:solidFill>
          <a:ln w="635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6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6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6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5" grpId="0"/>
      <p:bldP spid="176136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0F0BF23-F6C2-4C9D-91F1-39835063717E}" type="slidenum">
              <a:rPr lang="en-US" altLang="zh-CN"/>
              <a:pPr/>
              <a:t>33</a:t>
            </a:fld>
            <a:endParaRPr lang="en-US" altLang="zh-CN"/>
          </a:p>
        </p:txBody>
      </p:sp>
      <p:sp>
        <p:nvSpPr>
          <p:cNvPr id="21507" name="Text Box 2"/>
          <p:cNvSpPr txBox="1">
            <a:spLocks noChangeArrowheads="1"/>
          </p:cNvSpPr>
          <p:nvPr/>
        </p:nvSpPr>
        <p:spPr bwMode="auto">
          <a:xfrm>
            <a:off x="684223" y="249493"/>
            <a:ext cx="5508314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700" b="1" dirty="0">
                <a:solidFill>
                  <a:srgbClr val="CC0000"/>
                </a:solidFill>
                <a:latin typeface="Times New Roman" pitchFamily="18" charset="0"/>
              </a:rPr>
              <a:t>三、电子感应加速器    </a:t>
            </a:r>
            <a:r>
              <a:rPr lang="zh-CN" altLang="en-US" sz="2100" b="1" dirty="0">
                <a:solidFill>
                  <a:srgbClr val="0000FF"/>
                </a:solidFill>
                <a:latin typeface="Times New Roman" pitchFamily="18" charset="0"/>
              </a:rPr>
              <a:t>可达</a:t>
            </a:r>
          </a:p>
        </p:txBody>
      </p:sp>
      <p:sp>
        <p:nvSpPr>
          <p:cNvPr id="21514" name="Line 12"/>
          <p:cNvSpPr>
            <a:spLocks noChangeShapeType="1"/>
          </p:cNvSpPr>
          <p:nvPr/>
        </p:nvSpPr>
        <p:spPr bwMode="auto">
          <a:xfrm flipV="1">
            <a:off x="2055119" y="2481151"/>
            <a:ext cx="0" cy="9354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515" name="Line 13"/>
          <p:cNvSpPr>
            <a:spLocks noChangeShapeType="1"/>
          </p:cNvSpPr>
          <p:nvPr/>
        </p:nvSpPr>
        <p:spPr bwMode="auto">
          <a:xfrm flipV="1">
            <a:off x="2255470" y="2441375"/>
            <a:ext cx="0" cy="923676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516" name="Line 14"/>
          <p:cNvSpPr>
            <a:spLocks noChangeShapeType="1"/>
          </p:cNvSpPr>
          <p:nvPr/>
        </p:nvSpPr>
        <p:spPr bwMode="auto">
          <a:xfrm flipV="1">
            <a:off x="2455820" y="2441375"/>
            <a:ext cx="0" cy="97523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517" name="Line 15"/>
          <p:cNvSpPr>
            <a:spLocks noChangeShapeType="1"/>
          </p:cNvSpPr>
          <p:nvPr/>
        </p:nvSpPr>
        <p:spPr bwMode="auto">
          <a:xfrm flipV="1">
            <a:off x="2656171" y="2481151"/>
            <a:ext cx="0" cy="9354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518" name="Line 16"/>
          <p:cNvSpPr>
            <a:spLocks noChangeShapeType="1"/>
          </p:cNvSpPr>
          <p:nvPr/>
        </p:nvSpPr>
        <p:spPr bwMode="auto">
          <a:xfrm flipV="1">
            <a:off x="2856522" y="2548916"/>
            <a:ext cx="0" cy="9354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519" name="Line 17"/>
          <p:cNvSpPr>
            <a:spLocks noChangeShapeType="1"/>
          </p:cNvSpPr>
          <p:nvPr/>
        </p:nvSpPr>
        <p:spPr bwMode="auto">
          <a:xfrm flipV="1">
            <a:off x="1854768" y="2548916"/>
            <a:ext cx="0" cy="9354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520" name="Line 18"/>
          <p:cNvSpPr>
            <a:spLocks noChangeShapeType="1"/>
          </p:cNvSpPr>
          <p:nvPr/>
        </p:nvSpPr>
        <p:spPr bwMode="auto">
          <a:xfrm flipV="1">
            <a:off x="2171499" y="2749267"/>
            <a:ext cx="0" cy="9354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521" name="Line 19"/>
          <p:cNvSpPr>
            <a:spLocks noChangeShapeType="1"/>
          </p:cNvSpPr>
          <p:nvPr/>
        </p:nvSpPr>
        <p:spPr bwMode="auto">
          <a:xfrm flipV="1">
            <a:off x="2365957" y="2749267"/>
            <a:ext cx="0" cy="9354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522" name="Line 20"/>
          <p:cNvSpPr>
            <a:spLocks noChangeShapeType="1"/>
          </p:cNvSpPr>
          <p:nvPr/>
        </p:nvSpPr>
        <p:spPr bwMode="auto">
          <a:xfrm flipV="1">
            <a:off x="2578093" y="2749267"/>
            <a:ext cx="0" cy="9354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523" name="Line 21"/>
          <p:cNvSpPr>
            <a:spLocks noChangeShapeType="1"/>
          </p:cNvSpPr>
          <p:nvPr/>
        </p:nvSpPr>
        <p:spPr bwMode="auto">
          <a:xfrm flipV="1">
            <a:off x="2778444" y="2681501"/>
            <a:ext cx="0" cy="9354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524" name="Line 22"/>
          <p:cNvSpPr>
            <a:spLocks noChangeShapeType="1"/>
          </p:cNvSpPr>
          <p:nvPr/>
        </p:nvSpPr>
        <p:spPr bwMode="auto">
          <a:xfrm flipV="1">
            <a:off x="1949051" y="2681501"/>
            <a:ext cx="0" cy="9354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527" name="Text Box 25"/>
          <p:cNvSpPr txBox="1">
            <a:spLocks noChangeArrowheads="1"/>
          </p:cNvSpPr>
          <p:nvPr/>
        </p:nvSpPr>
        <p:spPr bwMode="auto">
          <a:xfrm>
            <a:off x="2171499" y="1775503"/>
            <a:ext cx="450789" cy="51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100" b="1" i="1" dirty="0">
                <a:solidFill>
                  <a:srgbClr val="CC0000"/>
                </a:solidFill>
                <a:latin typeface="Times New Roman" pitchFamily="18" charset="0"/>
              </a:rPr>
              <a:t>B</a:t>
            </a:r>
          </a:p>
        </p:txBody>
      </p:sp>
      <p:graphicFrame>
        <p:nvGraphicFramePr>
          <p:cNvPr id="52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251294"/>
              </p:ext>
            </p:extLst>
          </p:nvPr>
        </p:nvGraphicFramePr>
        <p:xfrm>
          <a:off x="4788172" y="344002"/>
          <a:ext cx="839391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50" name="Equation" r:id="rId3" imgW="469800" imgH="177480" progId="Equation.DSMT4">
                  <p:embed/>
                </p:oleObj>
              </mc:Choice>
              <mc:Fallback>
                <p:oleObj name="Equation" r:id="rId3" imgW="469800" imgH="17748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172" y="344002"/>
                        <a:ext cx="839391" cy="328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840" y="1085850"/>
            <a:ext cx="4241800" cy="318135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325901" y="2629941"/>
            <a:ext cx="2572151" cy="634936"/>
            <a:chOff x="1325901" y="2629941"/>
            <a:chExt cx="2572151" cy="634936"/>
          </a:xfrm>
        </p:grpSpPr>
        <p:sp>
          <p:nvSpPr>
            <p:cNvPr id="50" name="Oval 23"/>
            <p:cNvSpPr>
              <a:spLocks noChangeArrowheads="1"/>
            </p:cNvSpPr>
            <p:nvPr/>
          </p:nvSpPr>
          <p:spPr bwMode="auto">
            <a:xfrm>
              <a:off x="1325901" y="2949619"/>
              <a:ext cx="2062435" cy="31525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Line 24"/>
            <p:cNvSpPr>
              <a:spLocks noChangeShapeType="1"/>
            </p:cNvSpPr>
            <p:nvPr/>
          </p:nvSpPr>
          <p:spPr bwMode="auto">
            <a:xfrm rot="10800000" flipV="1">
              <a:off x="3141556" y="3193716"/>
              <a:ext cx="60400" cy="1178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stealth" w="lg" len="lg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Text Box 26"/>
            <p:cNvSpPr txBox="1">
              <a:spLocks noChangeArrowheads="1"/>
            </p:cNvSpPr>
            <p:nvPr/>
          </p:nvSpPr>
          <p:spPr bwMode="auto">
            <a:xfrm>
              <a:off x="3324990" y="2629941"/>
              <a:ext cx="573062" cy="514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100" b="1" i="1" dirty="0" err="1" smtClean="0">
                  <a:solidFill>
                    <a:srgbClr val="0000FF"/>
                  </a:solidFill>
                  <a:latin typeface="Times New Roman" pitchFamily="18" charset="0"/>
                </a:rPr>
                <a:t>E</a:t>
              </a:r>
              <a:r>
                <a:rPr lang="en-US" altLang="zh-CN" sz="2100" b="1" baseline="-25000" dirty="0" err="1" smtClean="0">
                  <a:solidFill>
                    <a:srgbClr val="0000FF"/>
                  </a:solidFill>
                  <a:latin typeface="Times New Roman" pitchFamily="18" charset="0"/>
                </a:rPr>
                <a:t>k</a:t>
              </a:r>
              <a:endParaRPr lang="en-US" altLang="zh-CN" sz="2100" b="1" dirty="0">
                <a:solidFill>
                  <a:srgbClr val="0000FF"/>
                </a:solidFill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"/>
                                        <p:tgtEl>
                                          <p:spTgt spid="2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"/>
                                        <p:tgtEl>
                                          <p:spTgt spid="2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"/>
                                        <p:tgtEl>
                                          <p:spTgt spid="2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"/>
                                        <p:tgtEl>
                                          <p:spTgt spid="2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"/>
                                        <p:tgtEl>
                                          <p:spTgt spid="2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"/>
                                        <p:tgtEl>
                                          <p:spTgt spid="2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"/>
                                        <p:tgtEl>
                                          <p:spTgt spid="2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4" grpId="0" animBg="1"/>
      <p:bldP spid="21515" grpId="0" animBg="1"/>
      <p:bldP spid="21516" grpId="0" animBg="1"/>
      <p:bldP spid="21517" grpId="0" animBg="1"/>
      <p:bldP spid="21518" grpId="0" animBg="1"/>
      <p:bldP spid="21519" grpId="0" animBg="1"/>
      <p:bldP spid="21520" grpId="0" animBg="1"/>
      <p:bldP spid="21521" grpId="0" animBg="1"/>
      <p:bldP spid="21522" grpId="0" animBg="1"/>
      <p:bldP spid="21523" grpId="0" animBg="1"/>
      <p:bldP spid="215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7BEE019-8D71-4693-A38C-948D910F3EDD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3710176" y="1280351"/>
            <a:ext cx="4938524" cy="93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        法拉第</a:t>
            </a:r>
            <a:r>
              <a:rPr lang="zh-CN" altLang="en-US" sz="2100" b="1" dirty="0">
                <a:solidFill>
                  <a:srgbClr val="1C1C1C"/>
                </a:solidFill>
                <a:latin typeface="Times New Roman" pitchFamily="18" charset="0"/>
              </a:rPr>
              <a:t>（</a:t>
            </a:r>
            <a:r>
              <a:rPr lang="zh-CN" altLang="en-US" sz="2100" dirty="0">
                <a:solidFill>
                  <a:srgbClr val="1C1C1C"/>
                </a:solidFill>
                <a:latin typeface="Times New Roman" pitchFamily="18" charset="0"/>
              </a:rPr>
              <a:t> </a:t>
            </a:r>
            <a:r>
              <a:rPr lang="en-US" altLang="zh-CN" sz="2100" dirty="0">
                <a:solidFill>
                  <a:srgbClr val="1C1C1C"/>
                </a:solidFill>
                <a:latin typeface="Times New Roman" pitchFamily="18" charset="0"/>
              </a:rPr>
              <a:t>1791</a:t>
            </a:r>
            <a:r>
              <a:rPr lang="zh-CN" altLang="en-US" sz="2100" dirty="0">
                <a:solidFill>
                  <a:srgbClr val="1C1C1C"/>
                </a:solidFill>
                <a:latin typeface="Times New Roman" pitchFamily="18" charset="0"/>
              </a:rPr>
              <a:t>－</a:t>
            </a:r>
            <a:r>
              <a:rPr lang="en-US" altLang="zh-CN" sz="2100" dirty="0">
                <a:solidFill>
                  <a:srgbClr val="1C1C1C"/>
                </a:solidFill>
                <a:latin typeface="Times New Roman" pitchFamily="18" charset="0"/>
              </a:rPr>
              <a:t>1867</a:t>
            </a:r>
            <a:r>
              <a:rPr lang="zh-CN" altLang="en-US" sz="2100" b="1" dirty="0">
                <a:solidFill>
                  <a:srgbClr val="1C1C1C"/>
                </a:solidFill>
                <a:latin typeface="Times New Roman" pitchFamily="18" charset="0"/>
              </a:rPr>
              <a:t>）  </a:t>
            </a:r>
            <a:r>
              <a:rPr lang="zh-CN" altLang="en-US" sz="2100" b="1" dirty="0">
                <a:solidFill>
                  <a:srgbClr val="1C1C1C"/>
                </a:solidFill>
                <a:latin typeface="宋体" pitchFamily="2" charset="-122"/>
              </a:rPr>
              <a:t>英国</a:t>
            </a:r>
            <a:r>
              <a:rPr lang="zh-CN" altLang="en-US" sz="2100" b="1" dirty="0">
                <a:solidFill>
                  <a:srgbClr val="FF0000"/>
                </a:solidFill>
                <a:latin typeface="宋体" pitchFamily="2" charset="-122"/>
              </a:rPr>
              <a:t>物理学家</a:t>
            </a:r>
            <a:r>
              <a:rPr lang="zh-CN" altLang="en-US" sz="2100" b="1" dirty="0">
                <a:solidFill>
                  <a:srgbClr val="1C1C1C"/>
                </a:solidFill>
                <a:latin typeface="宋体" pitchFamily="2" charset="-122"/>
              </a:rPr>
              <a:t>和</a:t>
            </a:r>
            <a:r>
              <a:rPr lang="zh-CN" altLang="en-US" sz="2100" b="1" dirty="0">
                <a:solidFill>
                  <a:srgbClr val="FF0000"/>
                </a:solidFill>
                <a:latin typeface="宋体" pitchFamily="2" charset="-122"/>
              </a:rPr>
              <a:t>化学家</a:t>
            </a:r>
            <a:r>
              <a:rPr lang="zh-CN" altLang="en-US" sz="2100" b="1" dirty="0">
                <a:solidFill>
                  <a:srgbClr val="1C1C1C"/>
                </a:solidFill>
                <a:latin typeface="宋体" pitchFamily="2" charset="-122"/>
              </a:rPr>
              <a:t>，电磁理论的创始人之一</a:t>
            </a:r>
            <a:r>
              <a:rPr lang="en-US" altLang="zh-CN" sz="2100" b="1" dirty="0">
                <a:solidFill>
                  <a:srgbClr val="1C1C1C"/>
                </a:solidFill>
                <a:latin typeface="宋体" pitchFamily="2" charset="-122"/>
              </a:rPr>
              <a:t>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74" y="1363875"/>
            <a:ext cx="2498129" cy="3143250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2541826" y="233446"/>
            <a:ext cx="37748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eaLnBrk="1" hangingPunct="1"/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§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8.1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电磁感应定律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3710176" y="2622381"/>
            <a:ext cx="4938524" cy="1772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2100" b="1" dirty="0">
                <a:solidFill>
                  <a:srgbClr val="1C1C1C"/>
                </a:solidFill>
                <a:latin typeface="宋体" pitchFamily="2" charset="-122"/>
              </a:rPr>
              <a:t>    他创造性地提出</a:t>
            </a:r>
            <a:r>
              <a:rPr lang="zh-CN" altLang="en-US" sz="2100" b="1" dirty="0">
                <a:solidFill>
                  <a:srgbClr val="FF0000"/>
                </a:solidFill>
                <a:latin typeface="宋体" pitchFamily="2" charset="-122"/>
              </a:rPr>
              <a:t>场</a:t>
            </a:r>
            <a:r>
              <a:rPr lang="zh-CN" altLang="en-US" sz="2100" b="1" dirty="0">
                <a:solidFill>
                  <a:srgbClr val="1C1C1C"/>
                </a:solidFill>
                <a:latin typeface="宋体" pitchFamily="2" charset="-122"/>
              </a:rPr>
              <a:t>的思想，最早引入磁场这一名称</a:t>
            </a:r>
            <a:r>
              <a:rPr lang="en-US" altLang="zh-CN" sz="2100" b="1" dirty="0">
                <a:solidFill>
                  <a:srgbClr val="1C1C1C"/>
                </a:solidFill>
                <a:latin typeface="宋体" pitchFamily="2" charset="-122"/>
              </a:rPr>
              <a:t>. </a:t>
            </a:r>
            <a:r>
              <a:rPr lang="en-US" altLang="zh-CN" sz="2100" dirty="0">
                <a:solidFill>
                  <a:srgbClr val="1C1C1C"/>
                </a:solidFill>
                <a:latin typeface="Times New Roman" pitchFamily="18" charset="0"/>
              </a:rPr>
              <a:t>1831</a:t>
            </a:r>
            <a:r>
              <a:rPr lang="zh-CN" altLang="en-US" sz="2100" b="1" dirty="0">
                <a:solidFill>
                  <a:srgbClr val="1C1C1C"/>
                </a:solidFill>
                <a:latin typeface="宋体" pitchFamily="2" charset="-122"/>
              </a:rPr>
              <a:t>年发现</a:t>
            </a:r>
            <a:r>
              <a:rPr lang="zh-CN" altLang="en-US" sz="2100" b="1" dirty="0">
                <a:solidFill>
                  <a:srgbClr val="FF0000"/>
                </a:solidFill>
                <a:latin typeface="宋体" pitchFamily="2" charset="-122"/>
              </a:rPr>
              <a:t>电磁感应</a:t>
            </a:r>
            <a:r>
              <a:rPr lang="zh-CN" altLang="en-US" sz="2100" b="1" dirty="0">
                <a:solidFill>
                  <a:srgbClr val="1C1C1C"/>
                </a:solidFill>
                <a:latin typeface="宋体" pitchFamily="2" charset="-122"/>
              </a:rPr>
              <a:t>现象，后又相继发现</a:t>
            </a:r>
            <a:r>
              <a:rPr lang="zh-CN" altLang="en-US" sz="2100" b="1" dirty="0">
                <a:solidFill>
                  <a:srgbClr val="FF0000"/>
                </a:solidFill>
                <a:latin typeface="宋体" pitchFamily="2" charset="-122"/>
              </a:rPr>
              <a:t>电解定律</a:t>
            </a:r>
            <a:r>
              <a:rPr lang="zh-CN" altLang="en-US" sz="2100" b="1" dirty="0">
                <a:solidFill>
                  <a:srgbClr val="1C1C1C"/>
                </a:solidFill>
                <a:latin typeface="宋体" pitchFamily="2" charset="-122"/>
              </a:rPr>
              <a:t>，物质的</a:t>
            </a:r>
            <a:r>
              <a:rPr lang="zh-CN" altLang="en-US" sz="2100" b="1" dirty="0">
                <a:solidFill>
                  <a:srgbClr val="FF0000"/>
                </a:solidFill>
                <a:latin typeface="宋体" pitchFamily="2" charset="-122"/>
              </a:rPr>
              <a:t>抗磁性</a:t>
            </a:r>
            <a:r>
              <a:rPr lang="zh-CN" altLang="en-US" sz="2100" b="1" dirty="0">
                <a:solidFill>
                  <a:srgbClr val="1C1C1C"/>
                </a:solidFill>
                <a:latin typeface="宋体" pitchFamily="2" charset="-122"/>
              </a:rPr>
              <a:t>和</a:t>
            </a:r>
            <a:r>
              <a:rPr lang="zh-CN" altLang="en-US" sz="2100" b="1" dirty="0">
                <a:solidFill>
                  <a:srgbClr val="FF0000"/>
                </a:solidFill>
                <a:latin typeface="宋体" pitchFamily="2" charset="-122"/>
              </a:rPr>
              <a:t>顺磁性</a:t>
            </a:r>
            <a:r>
              <a:rPr lang="zh-CN" altLang="en-US" sz="2100" b="1" dirty="0">
                <a:solidFill>
                  <a:srgbClr val="1C1C1C"/>
                </a:solidFill>
                <a:latin typeface="宋体" pitchFamily="2" charset="-122"/>
              </a:rPr>
              <a:t>，及</a:t>
            </a:r>
            <a:r>
              <a:rPr lang="zh-CN" altLang="en-US" sz="2100" b="1" dirty="0">
                <a:solidFill>
                  <a:srgbClr val="FF0000"/>
                </a:solidFill>
                <a:latin typeface="宋体" pitchFamily="2" charset="-122"/>
              </a:rPr>
              <a:t>旋光效应</a:t>
            </a:r>
            <a:r>
              <a:rPr lang="en-US" altLang="zh-CN" sz="2100" b="1" dirty="0">
                <a:solidFill>
                  <a:srgbClr val="1C1C1C"/>
                </a:solidFill>
                <a:latin typeface="宋体" pitchFamily="2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FFB8891-DD3B-4760-98C8-4DC3A304D43D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6149" name="Rectangle 7"/>
          <p:cNvSpPr>
            <a:spLocks noChangeArrowheads="1"/>
          </p:cNvSpPr>
          <p:nvPr/>
        </p:nvSpPr>
        <p:spPr bwMode="auto">
          <a:xfrm>
            <a:off x="1200653" y="744209"/>
            <a:ext cx="35182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C00000"/>
                </a:solidFill>
                <a:latin typeface="Times New Roman" pitchFamily="18" charset="0"/>
              </a:rPr>
              <a:t>一 、 </a:t>
            </a:r>
            <a:r>
              <a:rPr kumimoji="1" lang="zh-CN" altLang="en-US" sz="2400" b="1" dirty="0">
                <a:solidFill>
                  <a:srgbClr val="C00000"/>
                </a:solidFill>
                <a:latin typeface="Times New Roman" pitchFamily="18" charset="0"/>
                <a:hlinkClick r:id="rId5" action="ppaction://hlinkfile"/>
              </a:rPr>
              <a:t>电磁感应现象</a:t>
            </a:r>
            <a:endParaRPr kumimoji="1" lang="zh-CN" altLang="en-US" sz="2400" b="1" dirty="0">
              <a:solidFill>
                <a:srgbClr val="C00000"/>
              </a:solidFill>
              <a:latin typeface="Times New Roman" pitchFamily="18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2541826" y="233446"/>
            <a:ext cx="37748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eaLnBrk="1" hangingPunct="1"/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§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8.1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电磁感应定律</a:t>
            </a:r>
          </a:p>
        </p:txBody>
      </p:sp>
      <p:pic>
        <p:nvPicPr>
          <p:cNvPr id="4" name="20240513_15313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59" end="1439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3700" y="1553204"/>
            <a:ext cx="7524750" cy="3610835"/>
          </a:xfrm>
          <a:prstGeom prst="rect">
            <a:avLst/>
          </a:prstGeom>
        </p:spPr>
      </p:pic>
      <p:pic>
        <p:nvPicPr>
          <p:cNvPr id="5" name="20240513_15342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53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52114" y="864328"/>
            <a:ext cx="3358043" cy="37843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E52B29-2FB1-41F0-B388-F0B87BACE952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4" name="Text Box 59"/>
          <p:cNvSpPr txBox="1">
            <a:spLocks noChangeArrowheads="1"/>
          </p:cNvSpPr>
          <p:nvPr/>
        </p:nvSpPr>
        <p:spPr bwMode="auto">
          <a:xfrm>
            <a:off x="656492" y="3634467"/>
            <a:ext cx="8066259" cy="125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defTabSz="68580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2100" b="1" kern="0" dirty="0">
                <a:solidFill>
                  <a:srgbClr val="000000"/>
                </a:solidFill>
              </a:rPr>
              <a:t>        总之，穿过一个闭合导体线圈所围面积内的磁通量</a:t>
            </a:r>
            <a:r>
              <a:rPr kumimoji="1" lang="zh-CN" altLang="en-US" sz="2100" b="1" kern="0" dirty="0">
                <a:solidFill>
                  <a:srgbClr val="0000FF"/>
                </a:solidFill>
              </a:rPr>
              <a:t>发生变化</a:t>
            </a:r>
            <a:r>
              <a:rPr kumimoji="1" lang="zh-CN" altLang="en-US" sz="2100" b="1" kern="0" dirty="0">
                <a:solidFill>
                  <a:srgbClr val="000000"/>
                </a:solidFill>
              </a:rPr>
              <a:t>时，在回路中产生</a:t>
            </a:r>
            <a:r>
              <a:rPr kumimoji="1" lang="zh-CN" altLang="en-US" sz="2100" b="1" kern="0" dirty="0">
                <a:solidFill>
                  <a:srgbClr val="FF0000"/>
                </a:solidFill>
              </a:rPr>
              <a:t>感应电流</a:t>
            </a:r>
            <a:r>
              <a:rPr kumimoji="1" lang="zh-CN" altLang="en-US" sz="2100" b="1" kern="0" dirty="0">
                <a:solidFill>
                  <a:srgbClr val="000000"/>
                </a:solidFill>
              </a:rPr>
              <a:t>，这种现象称</a:t>
            </a:r>
            <a:r>
              <a:rPr kumimoji="1" lang="zh-CN" altLang="en-US" sz="2100" b="1" kern="0" dirty="0">
                <a:solidFill>
                  <a:srgbClr val="0000FF"/>
                </a:solidFill>
              </a:rPr>
              <a:t>电磁感应现象</a:t>
            </a:r>
            <a:r>
              <a:rPr kumimoji="1" lang="zh-CN" altLang="en-US" sz="2100" b="1" kern="0" dirty="0">
                <a:solidFill>
                  <a:srgbClr val="000000"/>
                </a:solidFill>
              </a:rPr>
              <a:t>。推动电荷定向运动的电动势叫做</a:t>
            </a:r>
            <a:r>
              <a:rPr kumimoji="1" lang="zh-CN" altLang="en-US" sz="2100" b="1" kern="0" dirty="0">
                <a:solidFill>
                  <a:srgbClr val="FF0000"/>
                </a:solidFill>
              </a:rPr>
              <a:t>感应电动势</a:t>
            </a:r>
            <a:r>
              <a:rPr kumimoji="1" lang="en-US" altLang="zh-CN" sz="2100" b="1" kern="0" dirty="0">
                <a:solidFill>
                  <a:srgbClr val="000000"/>
                </a:solidFill>
              </a:rPr>
              <a:t>.</a:t>
            </a:r>
            <a:endParaRPr kumimoji="1" lang="zh-CN" altLang="en-US" sz="2100" b="1" kern="0" dirty="0">
              <a:solidFill>
                <a:srgbClr val="000000"/>
              </a:solidFill>
            </a:endParaRPr>
          </a:p>
        </p:txBody>
      </p:sp>
      <p:pic>
        <p:nvPicPr>
          <p:cNvPr id="5" name="20240513_15264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52" end="217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6714" y="174021"/>
            <a:ext cx="4781550" cy="3107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FE70E69-F6B0-4EDB-889E-ABA9F4271222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1055208" y="765850"/>
            <a:ext cx="7854330" cy="142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kumimoji="1" lang="en-US" altLang="zh-CN" sz="2400" b="1" dirty="0">
                <a:latin typeface="Times New Roman" pitchFamily="18" charset="0"/>
              </a:rPr>
              <a:t>        </a:t>
            </a:r>
            <a:r>
              <a:rPr kumimoji="1" lang="zh-CN" altLang="en-US" sz="2400" b="1" dirty="0">
                <a:latin typeface="Times New Roman" pitchFamily="18" charset="0"/>
              </a:rPr>
              <a:t>当穿过闭合回路所围面积的磁通量发生变化时，回路中会产生感应电动势，且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感应电动势</a:t>
            </a:r>
            <a:r>
              <a:rPr kumimoji="1" lang="zh-CN" altLang="en-US" sz="2400" b="1" dirty="0">
                <a:latin typeface="Times New Roman" pitchFamily="18" charset="0"/>
              </a:rPr>
              <a:t>正比于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磁通量对时间变化率</a:t>
            </a:r>
            <a:r>
              <a:rPr kumimoji="1" lang="zh-CN" altLang="en-US" sz="2400" b="1" dirty="0">
                <a:latin typeface="Times New Roman" pitchFamily="18" charset="0"/>
              </a:rPr>
              <a:t>的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负值</a:t>
            </a:r>
            <a:r>
              <a:rPr kumimoji="1" lang="en-US" altLang="zh-CN" sz="2400" b="1" dirty="0">
                <a:latin typeface="Times New Roman" pitchFamily="18" charset="0"/>
              </a:rPr>
              <a:t>.</a:t>
            </a: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299580" y="156053"/>
            <a:ext cx="3494484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2700" b="1" dirty="0">
                <a:solidFill>
                  <a:srgbClr val="CC0000"/>
                </a:solidFill>
                <a:latin typeface="Times New Roman" pitchFamily="18" charset="0"/>
              </a:rPr>
              <a:t>二、电磁感应定律</a:t>
            </a:r>
          </a:p>
        </p:txBody>
      </p:sp>
      <p:grpSp>
        <p:nvGrpSpPr>
          <p:cNvPr id="11272" name="Group 8"/>
          <p:cNvGrpSpPr>
            <a:grpSpLocks/>
          </p:cNvGrpSpPr>
          <p:nvPr/>
        </p:nvGrpSpPr>
        <p:grpSpPr bwMode="auto">
          <a:xfrm>
            <a:off x="1669162" y="3698374"/>
            <a:ext cx="5076826" cy="960835"/>
            <a:chOff x="792" y="2920"/>
            <a:chExt cx="4264" cy="807"/>
          </a:xfrm>
        </p:grpSpPr>
        <p:sp>
          <p:nvSpPr>
            <p:cNvPr id="11273" name="Text Box 9"/>
            <p:cNvSpPr txBox="1">
              <a:spLocks noChangeArrowheads="1"/>
            </p:cNvSpPr>
            <p:nvPr/>
          </p:nvSpPr>
          <p:spPr bwMode="auto">
            <a:xfrm>
              <a:off x="792" y="3139"/>
              <a:ext cx="1452" cy="388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15000"/>
                  </a:schemeClr>
                </a:gs>
                <a:gs pos="50000">
                  <a:schemeClr val="bg1"/>
                </a:gs>
                <a:gs pos="100000">
                  <a:schemeClr val="accent1">
                    <a:alpha val="7000"/>
                  </a:schemeClr>
                </a:gs>
              </a:gsLst>
              <a:lin ang="5400000" scaled="1"/>
            </a:gradFill>
            <a:ln w="9525">
              <a:solidFill>
                <a:srgbClr val="00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kumimoji="1" lang="zh-CN" altLang="en-US" sz="2400" b="1">
                  <a:latin typeface="Times New Roman" pitchFamily="18" charset="0"/>
                </a:rPr>
                <a:t>国际单位制</a:t>
              </a:r>
            </a:p>
          </p:txBody>
        </p:sp>
        <p:graphicFrame>
          <p:nvGraphicFramePr>
            <p:cNvPr id="7176" name="Object 10"/>
            <p:cNvGraphicFramePr>
              <a:graphicFrameLocks noChangeAspect="1"/>
            </p:cNvGraphicFramePr>
            <p:nvPr/>
          </p:nvGraphicFramePr>
          <p:xfrm>
            <a:off x="4374" y="3113"/>
            <a:ext cx="682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14" name="公式" r:id="rId3" imgW="329914" imgH="177646" progId="Equation.3">
                    <p:embed/>
                  </p:oleObj>
                </mc:Choice>
                <mc:Fallback>
                  <p:oleObj name="公式" r:id="rId3" imgW="329914" imgH="177646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4" y="3113"/>
                          <a:ext cx="682" cy="35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177" name="Group 11"/>
            <p:cNvGrpSpPr>
              <a:grpSpLocks/>
            </p:cNvGrpSpPr>
            <p:nvPr/>
          </p:nvGrpSpPr>
          <p:grpSpPr bwMode="auto">
            <a:xfrm>
              <a:off x="2430" y="3339"/>
              <a:ext cx="1693" cy="388"/>
              <a:chOff x="2430" y="3339"/>
              <a:chExt cx="1693" cy="388"/>
            </a:xfrm>
          </p:grpSpPr>
          <p:graphicFrame>
            <p:nvGraphicFramePr>
              <p:cNvPr id="7183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6500328"/>
                  </p:ext>
                </p:extLst>
              </p:nvPr>
            </p:nvGraphicFramePr>
            <p:xfrm>
              <a:off x="2430" y="3415"/>
              <a:ext cx="258" cy="2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815" name="Equation" r:id="rId5" imgW="177569" imgH="215619" progId="Equation.3">
                      <p:embed/>
                    </p:oleObj>
                  </mc:Choice>
                  <mc:Fallback>
                    <p:oleObj name="Equation" r:id="rId5" imgW="177569" imgH="215619" progId="Equation.3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30" y="3415"/>
                            <a:ext cx="258" cy="21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277" name="Text Box 13"/>
              <p:cNvSpPr txBox="1">
                <a:spLocks noChangeArrowheads="1"/>
              </p:cNvSpPr>
              <p:nvPr/>
            </p:nvSpPr>
            <p:spPr bwMode="auto">
              <a:xfrm>
                <a:off x="3290" y="3339"/>
                <a:ext cx="833" cy="388"/>
              </a:xfrm>
              <a:prstGeom prst="rect">
                <a:avLst/>
              </a:prstGeom>
              <a:gradFill rotWithShape="1">
                <a:gsLst>
                  <a:gs pos="0">
                    <a:schemeClr val="accent1">
                      <a:alpha val="20000"/>
                    </a:schemeClr>
                  </a:gs>
                  <a:gs pos="50000">
                    <a:srgbClr val="FFFFFF"/>
                  </a:gs>
                  <a:gs pos="100000">
                    <a:schemeClr val="accent1">
                      <a:alpha val="13000"/>
                    </a:schemeClr>
                  </a:gs>
                </a:gsLst>
                <a:lin ang="5400000" scaled="1"/>
              </a:gradFill>
              <a:ln w="9525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kumimoji="1" lang="zh-CN" altLang="en-US" sz="2400" b="1" dirty="0">
                    <a:latin typeface="Times New Roman" pitchFamily="18" charset="0"/>
                  </a:rPr>
                  <a:t>韦 伯</a:t>
                </a:r>
              </a:p>
            </p:txBody>
          </p:sp>
          <p:sp>
            <p:nvSpPr>
              <p:cNvPr id="7185" name="Line 14"/>
              <p:cNvSpPr>
                <a:spLocks noChangeShapeType="1"/>
              </p:cNvSpPr>
              <p:nvPr/>
            </p:nvSpPr>
            <p:spPr bwMode="auto">
              <a:xfrm>
                <a:off x="2779" y="3523"/>
                <a:ext cx="421" cy="0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178" name="AutoShape 15"/>
            <p:cNvSpPr>
              <a:spLocks/>
            </p:cNvSpPr>
            <p:nvPr/>
          </p:nvSpPr>
          <p:spPr bwMode="auto">
            <a:xfrm flipH="1">
              <a:off x="4207" y="3091"/>
              <a:ext cx="146" cy="432"/>
            </a:xfrm>
            <a:prstGeom prst="leftBrace">
              <a:avLst>
                <a:gd name="adj1" fmla="val 24658"/>
                <a:gd name="adj2" fmla="val 50000"/>
              </a:avLst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grpSp>
          <p:nvGrpSpPr>
            <p:cNvPr id="7179" name="Group 16"/>
            <p:cNvGrpSpPr>
              <a:grpSpLocks/>
            </p:cNvGrpSpPr>
            <p:nvPr/>
          </p:nvGrpSpPr>
          <p:grpSpPr bwMode="auto">
            <a:xfrm>
              <a:off x="2374" y="2920"/>
              <a:ext cx="1749" cy="399"/>
              <a:chOff x="2374" y="2920"/>
              <a:chExt cx="1749" cy="399"/>
            </a:xfrm>
          </p:grpSpPr>
          <p:graphicFrame>
            <p:nvGraphicFramePr>
              <p:cNvPr id="7180" name="Object 1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0918482"/>
                  </p:ext>
                </p:extLst>
              </p:nvPr>
            </p:nvGraphicFramePr>
            <p:xfrm>
              <a:off x="2374" y="2920"/>
              <a:ext cx="465" cy="3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816" name="Equation" r:id="rId7" imgW="139579" imgH="215713" progId="Equation.3">
                      <p:embed/>
                    </p:oleObj>
                  </mc:Choice>
                  <mc:Fallback>
                    <p:oleObj name="Equation" r:id="rId7" imgW="139579" imgH="215713" progId="Equation.3">
                      <p:embed/>
                      <p:pic>
                        <p:nvPicPr>
                          <p:cNvPr id="0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74" y="2920"/>
                            <a:ext cx="465" cy="37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282" name="Text Box 18"/>
              <p:cNvSpPr txBox="1">
                <a:spLocks noChangeArrowheads="1"/>
              </p:cNvSpPr>
              <p:nvPr/>
            </p:nvSpPr>
            <p:spPr bwMode="auto">
              <a:xfrm>
                <a:off x="3290" y="2931"/>
                <a:ext cx="833" cy="388"/>
              </a:xfrm>
              <a:prstGeom prst="rect">
                <a:avLst/>
              </a:prstGeom>
              <a:gradFill rotWithShape="1">
                <a:gsLst>
                  <a:gs pos="0">
                    <a:schemeClr val="accent1">
                      <a:alpha val="22000"/>
                    </a:schemeClr>
                  </a:gs>
                  <a:gs pos="50000">
                    <a:srgbClr val="FFFFFF">
                      <a:alpha val="44000"/>
                    </a:srgbClr>
                  </a:gs>
                  <a:gs pos="100000">
                    <a:schemeClr val="accent1">
                      <a:alpha val="26000"/>
                    </a:schemeClr>
                  </a:gs>
                </a:gsLst>
                <a:lin ang="5400000" scaled="1"/>
              </a:gradFill>
              <a:ln w="9525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kumimoji="1" lang="zh-CN" altLang="en-US" sz="2400" b="1" dirty="0">
                    <a:latin typeface="Times New Roman" pitchFamily="18" charset="0"/>
                  </a:rPr>
                  <a:t>伏 特</a:t>
                </a:r>
              </a:p>
            </p:txBody>
          </p:sp>
          <p:sp>
            <p:nvSpPr>
              <p:cNvPr id="7182" name="Line 19"/>
              <p:cNvSpPr>
                <a:spLocks noChangeShapeType="1"/>
              </p:cNvSpPr>
              <p:nvPr/>
            </p:nvSpPr>
            <p:spPr bwMode="auto">
              <a:xfrm>
                <a:off x="2823" y="3139"/>
                <a:ext cx="377" cy="0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11284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1694289"/>
              </p:ext>
            </p:extLst>
          </p:nvPr>
        </p:nvGraphicFramePr>
        <p:xfrm>
          <a:off x="2960371" y="2494792"/>
          <a:ext cx="1539479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7" name="Equation" r:id="rId9" imgW="749160" imgH="393480" progId="Equation.DSMT4">
                  <p:embed/>
                </p:oleObj>
              </mc:Choice>
              <mc:Fallback>
                <p:oleObj name="Equation" r:id="rId9" imgW="749160" imgH="39348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0371" y="2494792"/>
                        <a:ext cx="1539479" cy="7572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9710779"/>
              </p:ext>
            </p:extLst>
          </p:nvPr>
        </p:nvGraphicFramePr>
        <p:xfrm>
          <a:off x="4538636" y="2501790"/>
          <a:ext cx="1016794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8" name="Equation" r:id="rId11" imgW="495000" imgH="393480" progId="Equation.DSMT4">
                  <p:embed/>
                </p:oleObj>
              </mc:Choice>
              <mc:Fallback>
                <p:oleObj name="Equation" r:id="rId11" imgW="4950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8636" y="2501790"/>
                        <a:ext cx="1016794" cy="7572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D460AA0-7FE2-43D1-891B-04EE338654B2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8195" name="Text Box 2"/>
          <p:cNvSpPr txBox="1">
            <a:spLocks noChangeArrowheads="1"/>
          </p:cNvSpPr>
          <p:nvPr/>
        </p:nvSpPr>
        <p:spPr bwMode="auto">
          <a:xfrm>
            <a:off x="1709682" y="625004"/>
            <a:ext cx="55626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CC0000"/>
                </a:solidFill>
                <a:latin typeface="Times New Roman" pitchFamily="18" charset="0"/>
              </a:rPr>
              <a:t>（</a:t>
            </a:r>
            <a:r>
              <a:rPr kumimoji="1" lang="en-US" altLang="zh-CN" sz="2400" b="1" dirty="0">
                <a:solidFill>
                  <a:srgbClr val="CC0000"/>
                </a:solidFill>
                <a:latin typeface="Times New Roman" pitchFamily="18" charset="0"/>
              </a:rPr>
              <a:t>1</a:t>
            </a:r>
            <a:r>
              <a:rPr kumimoji="1" lang="zh-CN" altLang="en-US" sz="2400" b="1" dirty="0">
                <a:solidFill>
                  <a:srgbClr val="CC0000"/>
                </a:solidFill>
                <a:latin typeface="Times New Roman" pitchFamily="18" charset="0"/>
              </a:rPr>
              <a:t>）</a:t>
            </a:r>
            <a:r>
              <a:rPr kumimoji="1" lang="zh-CN" altLang="en-US" sz="2400" b="1" dirty="0">
                <a:latin typeface="Times New Roman" pitchFamily="18" charset="0"/>
              </a:rPr>
              <a:t>若闭合回路由 </a:t>
            </a:r>
            <a:r>
              <a:rPr kumimoji="1" lang="zh-CN" altLang="en-US" sz="2400" b="1" i="1" dirty="0">
                <a:latin typeface="Times New Roman" pitchFamily="18" charset="0"/>
              </a:rPr>
              <a:t> </a:t>
            </a:r>
            <a:r>
              <a:rPr kumimoji="1" lang="en-US" altLang="zh-CN" sz="2400" i="1" dirty="0">
                <a:latin typeface="Times New Roman" pitchFamily="18" charset="0"/>
              </a:rPr>
              <a:t>N</a:t>
            </a:r>
            <a:r>
              <a:rPr kumimoji="1" lang="en-US" altLang="zh-CN" sz="2400" b="1" dirty="0">
                <a:solidFill>
                  <a:srgbClr val="CC0000"/>
                </a:solidFill>
                <a:latin typeface="Times New Roman" pitchFamily="18" charset="0"/>
              </a:rPr>
              <a:t>   </a:t>
            </a:r>
            <a:r>
              <a:rPr kumimoji="1" lang="zh-CN" altLang="en-US" sz="2400" b="1" dirty="0">
                <a:latin typeface="Times New Roman" pitchFamily="18" charset="0"/>
              </a:rPr>
              <a:t>匝密绕线圈组成 </a:t>
            </a:r>
          </a:p>
        </p:txBody>
      </p:sp>
      <p:grpSp>
        <p:nvGrpSpPr>
          <p:cNvPr id="13319" name="Group 7"/>
          <p:cNvGrpSpPr>
            <a:grpSpLocks/>
          </p:cNvGrpSpPr>
          <p:nvPr/>
        </p:nvGrpSpPr>
        <p:grpSpPr bwMode="auto">
          <a:xfrm>
            <a:off x="2553321" y="1930502"/>
            <a:ext cx="3820716" cy="461963"/>
            <a:chOff x="1185" y="2508"/>
            <a:chExt cx="3209" cy="388"/>
          </a:xfrm>
        </p:grpSpPr>
        <p:graphicFrame>
          <p:nvGraphicFramePr>
            <p:cNvPr id="820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9706666"/>
                </p:ext>
              </p:extLst>
            </p:nvPr>
          </p:nvGraphicFramePr>
          <p:xfrm>
            <a:off x="1185" y="2566"/>
            <a:ext cx="838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73" name="Equation" r:id="rId3" imgW="533160" imgH="190440" progId="Equation.DSMT4">
                    <p:embed/>
                  </p:oleObj>
                </mc:Choice>
                <mc:Fallback>
                  <p:oleObj name="Equation" r:id="rId3" imgW="533160" imgH="19044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5" y="2566"/>
                          <a:ext cx="838" cy="31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03" name="Text Box 5"/>
            <p:cNvSpPr txBox="1">
              <a:spLocks noChangeArrowheads="1"/>
            </p:cNvSpPr>
            <p:nvPr/>
          </p:nvSpPr>
          <p:spPr bwMode="auto">
            <a:xfrm>
              <a:off x="2147" y="2508"/>
              <a:ext cx="2247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 dirty="0">
                  <a:latin typeface="Times New Roman" pitchFamily="18" charset="0"/>
                </a:rPr>
                <a:t>磁通匝数（磁链）</a:t>
              </a:r>
            </a:p>
          </p:txBody>
        </p:sp>
      </p:grpSp>
      <p:graphicFrame>
        <p:nvGraphicFramePr>
          <p:cNvPr id="133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867103"/>
              </p:ext>
            </p:extLst>
          </p:nvPr>
        </p:nvGraphicFramePr>
        <p:xfrm>
          <a:off x="2528996" y="1104534"/>
          <a:ext cx="3047460" cy="737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4" name="Equation" r:id="rId5" imgW="1333440" imgH="393480" progId="Equation.DSMT4">
                  <p:embed/>
                </p:oleObj>
              </mc:Choice>
              <mc:Fallback>
                <p:oleObj name="Equation" r:id="rId5" imgW="1333440" imgH="3934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996" y="1104534"/>
                        <a:ext cx="3047460" cy="73703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8" name="Text Box 16"/>
          <p:cNvSpPr txBox="1">
            <a:spLocks noChangeArrowheads="1"/>
          </p:cNvSpPr>
          <p:nvPr/>
        </p:nvSpPr>
        <p:spPr bwMode="auto">
          <a:xfrm>
            <a:off x="1840092" y="2409732"/>
            <a:ext cx="59394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rgbClr val="CC0000"/>
                </a:solidFill>
                <a:latin typeface="Times New Roman" pitchFamily="18" charset="0"/>
              </a:rPr>
              <a:t>（</a:t>
            </a:r>
            <a:r>
              <a:rPr kumimoji="1" lang="en-US" altLang="zh-CN" sz="2400" b="1">
                <a:solidFill>
                  <a:srgbClr val="CC0000"/>
                </a:solidFill>
                <a:latin typeface="Times New Roman" pitchFamily="18" charset="0"/>
              </a:rPr>
              <a:t>2</a:t>
            </a:r>
            <a:r>
              <a:rPr kumimoji="1" lang="zh-CN" altLang="en-US" sz="2400" b="1">
                <a:solidFill>
                  <a:srgbClr val="CC0000"/>
                </a:solidFill>
                <a:latin typeface="Times New Roman" pitchFamily="18" charset="0"/>
              </a:rPr>
              <a:t>）</a:t>
            </a:r>
            <a:r>
              <a:rPr kumimoji="1" lang="zh-CN" altLang="en-US" sz="2400" b="1">
                <a:latin typeface="Times New Roman" pitchFamily="18" charset="0"/>
              </a:rPr>
              <a:t>若闭合回路的电阻为 </a:t>
            </a:r>
            <a:r>
              <a:rPr kumimoji="1" lang="en-US" altLang="zh-CN" sz="2400" i="1">
                <a:latin typeface="Times New Roman" pitchFamily="18" charset="0"/>
              </a:rPr>
              <a:t>R</a:t>
            </a:r>
            <a:r>
              <a:rPr kumimoji="1" lang="en-US" altLang="zh-CN" sz="2400" b="1">
                <a:latin typeface="Times New Roman" pitchFamily="18" charset="0"/>
              </a:rPr>
              <a:t> </a:t>
            </a:r>
            <a:r>
              <a:rPr kumimoji="1" lang="zh-CN" altLang="en-US" sz="2400" b="1">
                <a:latin typeface="Times New Roman" pitchFamily="18" charset="0"/>
              </a:rPr>
              <a:t>，感应电流为</a:t>
            </a:r>
          </a:p>
        </p:txBody>
      </p:sp>
      <p:graphicFrame>
        <p:nvGraphicFramePr>
          <p:cNvPr id="13329" name="Object 17"/>
          <p:cNvGraphicFramePr>
            <a:graphicFrameLocks noChangeAspect="1"/>
          </p:cNvGraphicFramePr>
          <p:nvPr/>
        </p:nvGraphicFramePr>
        <p:xfrm>
          <a:off x="2519772" y="2895786"/>
          <a:ext cx="1458516" cy="74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5" name="Equation" r:id="rId7" imgW="1193800" imgH="609600" progId="Equation.3">
                  <p:embed/>
                </p:oleObj>
              </mc:Choice>
              <mc:Fallback>
                <p:oleObj name="Equation" r:id="rId7" imgW="1193800" imgH="6096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9772" y="2895786"/>
                        <a:ext cx="1458516" cy="7405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3" name="Object 21"/>
          <p:cNvGraphicFramePr>
            <a:graphicFrameLocks noChangeAspect="1"/>
          </p:cNvGraphicFramePr>
          <p:nvPr/>
        </p:nvGraphicFramePr>
        <p:xfrm>
          <a:off x="2519772" y="3867466"/>
          <a:ext cx="1295400" cy="660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6" name="Equation" r:id="rId9" imgW="1002865" imgH="545863" progId="Equation.3">
                  <p:embed/>
                </p:oleObj>
              </mc:Choice>
              <mc:Fallback>
                <p:oleObj name="Equation" r:id="rId9" imgW="1002865" imgH="545863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9772" y="3867466"/>
                        <a:ext cx="1295400" cy="6607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4" name="Object 22"/>
          <p:cNvGraphicFramePr>
            <a:graphicFrameLocks noChangeAspect="1"/>
          </p:cNvGraphicFramePr>
          <p:nvPr/>
        </p:nvGraphicFramePr>
        <p:xfrm>
          <a:off x="3923519" y="3813889"/>
          <a:ext cx="3294459" cy="726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7" name="Equation" r:id="rId11" imgW="2578100" imgH="609600" progId="Equation.3">
                  <p:embed/>
                </p:oleObj>
              </mc:Choice>
              <mc:Fallback>
                <p:oleObj name="Equation" r:id="rId11" imgW="2578100" imgH="6096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519" y="3813889"/>
                        <a:ext cx="3294459" cy="7262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335280" y="573893"/>
            <a:ext cx="1112520" cy="914400"/>
            <a:chOff x="335280" y="573893"/>
            <a:chExt cx="1112520" cy="914400"/>
          </a:xfrm>
        </p:grpSpPr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429035" y="781230"/>
              <a:ext cx="1018765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100" b="1">
                  <a:latin typeface="Times New Roman" pitchFamily="18" charset="0"/>
                </a:rPr>
                <a:t>注</a:t>
              </a:r>
              <a:r>
                <a:rPr kumimoji="1" lang="zh-CN" altLang="en-US" sz="2100" b="1" smtClean="0">
                  <a:latin typeface="Times New Roman" pitchFamily="18" charset="0"/>
                </a:rPr>
                <a:t>意</a:t>
              </a:r>
              <a:endParaRPr kumimoji="1" lang="zh-CN" altLang="en-US" sz="2100" b="1" dirty="0">
                <a:latin typeface="Times New Roman" pitchFamily="18" charset="0"/>
              </a:endParaRPr>
            </a:p>
          </p:txBody>
        </p:sp>
        <p:sp>
          <p:nvSpPr>
            <p:cNvPr id="2" name="爆炸形 1 1"/>
            <p:cNvSpPr/>
            <p:nvPr/>
          </p:nvSpPr>
          <p:spPr>
            <a:xfrm>
              <a:off x="335280" y="573893"/>
              <a:ext cx="914400" cy="914400"/>
            </a:xfrm>
            <a:prstGeom prst="irregularSeal1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1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8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CC07D0C-209D-4560-ACCF-2102BB55E883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9220" name="Text Box 44"/>
          <p:cNvSpPr txBox="1">
            <a:spLocks noChangeArrowheads="1"/>
          </p:cNvSpPr>
          <p:nvPr/>
        </p:nvSpPr>
        <p:spPr bwMode="auto">
          <a:xfrm>
            <a:off x="1089132" y="303498"/>
            <a:ext cx="31325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FontTx/>
              <a:buBlip>
                <a:blip r:embed="rId4"/>
              </a:buBlip>
            </a:pPr>
            <a:r>
              <a:rPr kumimoji="1" lang="en-US" altLang="zh-CN" sz="2100" b="1" dirty="0">
                <a:latin typeface="Times New Roman" pitchFamily="18" charset="0"/>
              </a:rPr>
              <a:t>   </a:t>
            </a:r>
            <a:r>
              <a:rPr kumimoji="1" lang="zh-CN" altLang="en-US" sz="2400" b="1" dirty="0">
                <a:latin typeface="Times New Roman" pitchFamily="18" charset="0"/>
              </a:rPr>
              <a:t>感应电动势的方向</a:t>
            </a:r>
          </a:p>
        </p:txBody>
      </p:sp>
      <p:grpSp>
        <p:nvGrpSpPr>
          <p:cNvPr id="9251" name="Group 48"/>
          <p:cNvGrpSpPr>
            <a:grpSpLocks/>
          </p:cNvGrpSpPr>
          <p:nvPr/>
        </p:nvGrpSpPr>
        <p:grpSpPr bwMode="auto">
          <a:xfrm flipH="1">
            <a:off x="5890022" y="1918097"/>
            <a:ext cx="1257300" cy="457200"/>
            <a:chOff x="1200" y="768"/>
            <a:chExt cx="1008" cy="384"/>
          </a:xfrm>
        </p:grpSpPr>
        <p:sp>
          <p:nvSpPr>
            <p:cNvPr id="9252" name="Oval 49"/>
            <p:cNvSpPr>
              <a:spLocks noChangeArrowheads="1"/>
            </p:cNvSpPr>
            <p:nvPr/>
          </p:nvSpPr>
          <p:spPr bwMode="auto">
            <a:xfrm>
              <a:off x="1200" y="768"/>
              <a:ext cx="1008" cy="384"/>
            </a:xfrm>
            <a:prstGeom prst="ellipse">
              <a:avLst/>
            </a:prstGeom>
            <a:noFill/>
            <a:ln w="28575">
              <a:solidFill>
                <a:srgbClr val="CC0066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9253" name="Line 50"/>
            <p:cNvSpPr>
              <a:spLocks noChangeShapeType="1"/>
            </p:cNvSpPr>
            <p:nvPr/>
          </p:nvSpPr>
          <p:spPr bwMode="auto">
            <a:xfrm flipV="1">
              <a:off x="1381" y="782"/>
              <a:ext cx="120" cy="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Line 50"/>
            <p:cNvSpPr>
              <a:spLocks noChangeShapeType="1"/>
            </p:cNvSpPr>
            <p:nvPr/>
          </p:nvSpPr>
          <p:spPr bwMode="auto">
            <a:xfrm rot="10800000" flipV="1">
              <a:off x="1848" y="1129"/>
              <a:ext cx="96" cy="1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lg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223258" y="897564"/>
            <a:ext cx="1457325" cy="719138"/>
            <a:chOff x="1907704" y="1196752"/>
            <a:chExt cx="1943100" cy="958850"/>
          </a:xfrm>
        </p:grpSpPr>
        <p:sp>
          <p:nvSpPr>
            <p:cNvPr id="15403" name="Rectangle 43"/>
            <p:cNvSpPr>
              <a:spLocks noChangeArrowheads="1"/>
            </p:cNvSpPr>
            <p:nvPr/>
          </p:nvSpPr>
          <p:spPr bwMode="auto">
            <a:xfrm>
              <a:off x="2755429" y="1499890"/>
              <a:ext cx="381000" cy="381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graphicFrame>
          <p:nvGraphicFramePr>
            <p:cNvPr id="15411" name="Object 5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85980623"/>
                </p:ext>
              </p:extLst>
            </p:nvPr>
          </p:nvGraphicFramePr>
          <p:xfrm>
            <a:off x="1907704" y="1196752"/>
            <a:ext cx="1943100" cy="958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22" name="Equation" r:id="rId5" imgW="965200" imgH="609600" progId="Equation.DSMT4">
                    <p:embed/>
                  </p:oleObj>
                </mc:Choice>
                <mc:Fallback>
                  <p:oleObj name="Equation" r:id="rId5" imgW="965200" imgH="609600" progId="Equation.DSMT4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7704" y="1196752"/>
                          <a:ext cx="1943100" cy="9588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412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052749"/>
              </p:ext>
            </p:extLst>
          </p:nvPr>
        </p:nvGraphicFramePr>
        <p:xfrm>
          <a:off x="2045446" y="3058288"/>
          <a:ext cx="917972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23" name="Equation" r:id="rId7" imgW="736600" imgH="609600" progId="Equation.3">
                  <p:embed/>
                </p:oleObj>
              </mc:Choice>
              <mc:Fallback>
                <p:oleObj name="Equation" r:id="rId7" imgW="736600" imgH="609600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5446" y="3058288"/>
                        <a:ext cx="917972" cy="757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13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103080"/>
              </p:ext>
            </p:extLst>
          </p:nvPr>
        </p:nvGraphicFramePr>
        <p:xfrm>
          <a:off x="3249168" y="3220213"/>
          <a:ext cx="1026319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24" name="Equation" r:id="rId9" imgW="380835" imgH="215806" progId="Equation.3">
                  <p:embed/>
                </p:oleObj>
              </mc:Choice>
              <mc:Fallback>
                <p:oleObj name="Equation" r:id="rId9" imgW="380835" imgH="215806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9168" y="3220213"/>
                        <a:ext cx="1026319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414" name="Group 54"/>
          <p:cNvGrpSpPr>
            <a:grpSpLocks/>
          </p:cNvGrpSpPr>
          <p:nvPr/>
        </p:nvGrpSpPr>
        <p:grpSpPr bwMode="auto">
          <a:xfrm>
            <a:off x="1683198" y="3975906"/>
            <a:ext cx="2626519" cy="479822"/>
            <a:chOff x="784" y="3118"/>
            <a:chExt cx="2119" cy="403"/>
          </a:xfrm>
        </p:grpSpPr>
        <p:graphicFrame>
          <p:nvGraphicFramePr>
            <p:cNvPr id="9248" name="Object 55"/>
            <p:cNvGraphicFramePr>
              <a:graphicFrameLocks noChangeAspect="1"/>
            </p:cNvGraphicFramePr>
            <p:nvPr/>
          </p:nvGraphicFramePr>
          <p:xfrm>
            <a:off x="784" y="3158"/>
            <a:ext cx="282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25" name="Equation" r:id="rId11" imgW="139579" imgH="215713" progId="Equation.3">
                    <p:embed/>
                  </p:oleObj>
                </mc:Choice>
                <mc:Fallback>
                  <p:oleObj name="Equation" r:id="rId11" imgW="139579" imgH="215713" progId="Equation.3">
                    <p:embed/>
                    <p:pic>
                      <p:nvPicPr>
                        <p:cNvPr id="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4" y="3158"/>
                          <a:ext cx="282" cy="3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49" name="Text Box 56"/>
            <p:cNvSpPr txBox="1">
              <a:spLocks noChangeArrowheads="1"/>
            </p:cNvSpPr>
            <p:nvPr/>
          </p:nvSpPr>
          <p:spPr bwMode="auto">
            <a:xfrm>
              <a:off x="981" y="3118"/>
              <a:ext cx="1922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>
                  <a:latin typeface="Times New Roman" pitchFamily="18" charset="0"/>
                </a:rPr>
                <a:t>与回路取向相</a:t>
              </a:r>
              <a:r>
                <a:rPr kumimoji="1" lang="zh-CN" altLang="en-US" sz="2400" b="1">
                  <a:solidFill>
                    <a:srgbClr val="CC0000"/>
                  </a:solidFill>
                  <a:latin typeface="Times New Roman" pitchFamily="18" charset="0"/>
                </a:rPr>
                <a:t>反</a:t>
              </a:r>
            </a:p>
          </p:txBody>
        </p:sp>
      </p:grpSp>
      <p:graphicFrame>
        <p:nvGraphicFramePr>
          <p:cNvPr id="15417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468705"/>
              </p:ext>
            </p:extLst>
          </p:nvPr>
        </p:nvGraphicFramePr>
        <p:xfrm>
          <a:off x="1856168" y="2323302"/>
          <a:ext cx="1072753" cy="39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26" name="公式" r:id="rId13" imgW="545626" imgH="203024" progId="Equation.3">
                  <p:embed/>
                </p:oleObj>
              </mc:Choice>
              <mc:Fallback>
                <p:oleObj name="公式" r:id="rId13" imgW="545626" imgH="203024" progId="Equation.3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6168" y="2323302"/>
                        <a:ext cx="1072753" cy="39647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46" name="Text Box 59"/>
          <p:cNvSpPr txBox="1">
            <a:spLocks noChangeArrowheads="1"/>
          </p:cNvSpPr>
          <p:nvPr/>
        </p:nvSpPr>
        <p:spPr bwMode="auto">
          <a:xfrm>
            <a:off x="887059" y="1830996"/>
            <a:ext cx="360878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</a:rPr>
              <a:t>      </a:t>
            </a:r>
            <a:r>
              <a:rPr kumimoji="1" lang="zh-CN" altLang="en-US" sz="2400" b="1">
                <a:solidFill>
                  <a:srgbClr val="C00000"/>
                </a:solidFill>
                <a:latin typeface="Times New Roman" pitchFamily="18" charset="0"/>
              </a:rPr>
              <a:t>法向</a:t>
            </a:r>
            <a:r>
              <a:rPr kumimoji="1" lang="zh-CN" altLang="en-US" sz="2400" b="1">
                <a:latin typeface="Times New Roman" pitchFamily="18" charset="0"/>
              </a:rPr>
              <a:t>与回路成</a:t>
            </a:r>
            <a:r>
              <a:rPr kumimoji="1" lang="zh-CN" altLang="en-US" sz="2400" b="1">
                <a:solidFill>
                  <a:srgbClr val="CC0000"/>
                </a:solidFill>
                <a:latin typeface="Times New Roman" pitchFamily="18" charset="0"/>
              </a:rPr>
              <a:t>右</a:t>
            </a:r>
            <a:r>
              <a:rPr kumimoji="1" lang="zh-CN" altLang="en-US" sz="2400" b="1">
                <a:latin typeface="Times New Roman" pitchFamily="18" charset="0"/>
              </a:rPr>
              <a:t>螺旋</a:t>
            </a:r>
          </a:p>
        </p:txBody>
      </p:sp>
      <p:grpSp>
        <p:nvGrpSpPr>
          <p:cNvPr id="15443" name="Group 83"/>
          <p:cNvGrpSpPr>
            <a:grpSpLocks/>
          </p:cNvGrpSpPr>
          <p:nvPr/>
        </p:nvGrpSpPr>
        <p:grpSpPr bwMode="auto">
          <a:xfrm>
            <a:off x="5280660" y="1113235"/>
            <a:ext cx="2503885" cy="2662238"/>
            <a:chOff x="3216" y="935"/>
            <a:chExt cx="2103" cy="2236"/>
          </a:xfrm>
        </p:grpSpPr>
        <p:grpSp>
          <p:nvGrpSpPr>
            <p:cNvPr id="9230" name="Group 62"/>
            <p:cNvGrpSpPr>
              <a:grpSpLocks/>
            </p:cNvGrpSpPr>
            <p:nvPr/>
          </p:nvGrpSpPr>
          <p:grpSpPr bwMode="auto">
            <a:xfrm>
              <a:off x="3216" y="981"/>
              <a:ext cx="2103" cy="1231"/>
              <a:chOff x="2976" y="624"/>
              <a:chExt cx="2256" cy="1476"/>
            </a:xfrm>
          </p:grpSpPr>
          <p:sp>
            <p:nvSpPr>
              <p:cNvPr id="9241" name="Line 63"/>
              <p:cNvSpPr>
                <a:spLocks noChangeShapeType="1"/>
              </p:cNvSpPr>
              <p:nvPr/>
            </p:nvSpPr>
            <p:spPr bwMode="auto">
              <a:xfrm flipV="1">
                <a:off x="4128" y="624"/>
                <a:ext cx="0" cy="1440"/>
              </a:xfrm>
              <a:prstGeom prst="line">
                <a:avLst/>
              </a:prstGeom>
              <a:noFill/>
              <a:ln w="19050">
                <a:solidFill>
                  <a:srgbClr val="3333CC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42" name="Arc 64"/>
              <p:cNvSpPr>
                <a:spLocks/>
              </p:cNvSpPr>
              <p:nvPr/>
            </p:nvSpPr>
            <p:spPr bwMode="auto">
              <a:xfrm flipH="1">
                <a:off x="4176" y="816"/>
                <a:ext cx="912" cy="1284"/>
              </a:xfrm>
              <a:custGeom>
                <a:avLst/>
                <a:gdLst>
                  <a:gd name="T0" fmla="*/ 0 w 21600"/>
                  <a:gd name="T1" fmla="*/ 0 h 19892"/>
                  <a:gd name="T2" fmla="*/ 0 w 21600"/>
                  <a:gd name="T3" fmla="*/ 0 h 19892"/>
                  <a:gd name="T4" fmla="*/ 0 w 21600"/>
                  <a:gd name="T5" fmla="*/ 0 h 1989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19892" fill="none" extrusionOk="0">
                    <a:moveTo>
                      <a:pt x="8419" y="0"/>
                    </a:moveTo>
                    <a:cubicBezTo>
                      <a:pt x="16409" y="3382"/>
                      <a:pt x="21600" y="11216"/>
                      <a:pt x="21600" y="19892"/>
                    </a:cubicBezTo>
                  </a:path>
                  <a:path w="21600" h="19892" stroke="0" extrusionOk="0">
                    <a:moveTo>
                      <a:pt x="8419" y="0"/>
                    </a:moveTo>
                    <a:cubicBezTo>
                      <a:pt x="16409" y="3382"/>
                      <a:pt x="21600" y="11216"/>
                      <a:pt x="21600" y="19892"/>
                    </a:cubicBezTo>
                    <a:lnTo>
                      <a:pt x="0" y="19892"/>
                    </a:lnTo>
                    <a:lnTo>
                      <a:pt x="8419" y="0"/>
                    </a:lnTo>
                    <a:close/>
                  </a:path>
                </a:pathLst>
              </a:custGeom>
              <a:noFill/>
              <a:ln w="19050">
                <a:solidFill>
                  <a:srgbClr val="3333CC"/>
                </a:solidFill>
                <a:round/>
                <a:headEnd type="triangle" w="med" len="med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43" name="Arc 65"/>
              <p:cNvSpPr>
                <a:spLocks/>
              </p:cNvSpPr>
              <p:nvPr/>
            </p:nvSpPr>
            <p:spPr bwMode="auto">
              <a:xfrm flipH="1">
                <a:off x="4224" y="1152"/>
                <a:ext cx="1008" cy="934"/>
              </a:xfrm>
              <a:custGeom>
                <a:avLst/>
                <a:gdLst>
                  <a:gd name="T0" fmla="*/ 0 w 21600"/>
                  <a:gd name="T1" fmla="*/ 0 h 21146"/>
                  <a:gd name="T2" fmla="*/ 0 w 21600"/>
                  <a:gd name="T3" fmla="*/ 0 h 21146"/>
                  <a:gd name="T4" fmla="*/ 0 w 21600"/>
                  <a:gd name="T5" fmla="*/ 0 h 211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146" fill="none" extrusionOk="0">
                    <a:moveTo>
                      <a:pt x="4404" y="-1"/>
                    </a:moveTo>
                    <a:cubicBezTo>
                      <a:pt x="14421" y="2085"/>
                      <a:pt x="21600" y="10914"/>
                      <a:pt x="21600" y="21146"/>
                    </a:cubicBezTo>
                  </a:path>
                  <a:path w="21600" h="21146" stroke="0" extrusionOk="0">
                    <a:moveTo>
                      <a:pt x="4404" y="-1"/>
                    </a:moveTo>
                    <a:cubicBezTo>
                      <a:pt x="14421" y="2085"/>
                      <a:pt x="21600" y="10914"/>
                      <a:pt x="21600" y="21146"/>
                    </a:cubicBezTo>
                    <a:lnTo>
                      <a:pt x="0" y="21146"/>
                    </a:lnTo>
                    <a:lnTo>
                      <a:pt x="4404" y="-1"/>
                    </a:lnTo>
                    <a:close/>
                  </a:path>
                </a:pathLst>
              </a:custGeom>
              <a:noFill/>
              <a:ln w="19050">
                <a:solidFill>
                  <a:srgbClr val="3333CC"/>
                </a:solidFill>
                <a:round/>
                <a:headEnd type="triangle" w="med" len="med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44" name="Arc 66"/>
              <p:cNvSpPr>
                <a:spLocks/>
              </p:cNvSpPr>
              <p:nvPr/>
            </p:nvSpPr>
            <p:spPr bwMode="auto">
              <a:xfrm>
                <a:off x="2976" y="1152"/>
                <a:ext cx="1056" cy="934"/>
              </a:xfrm>
              <a:custGeom>
                <a:avLst/>
                <a:gdLst>
                  <a:gd name="T0" fmla="*/ 0 w 21600"/>
                  <a:gd name="T1" fmla="*/ 0 h 21146"/>
                  <a:gd name="T2" fmla="*/ 0 w 21600"/>
                  <a:gd name="T3" fmla="*/ 0 h 21146"/>
                  <a:gd name="T4" fmla="*/ 0 w 21600"/>
                  <a:gd name="T5" fmla="*/ 0 h 211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146" fill="none" extrusionOk="0">
                    <a:moveTo>
                      <a:pt x="4404" y="-1"/>
                    </a:moveTo>
                    <a:cubicBezTo>
                      <a:pt x="14421" y="2085"/>
                      <a:pt x="21600" y="10914"/>
                      <a:pt x="21600" y="21146"/>
                    </a:cubicBezTo>
                  </a:path>
                  <a:path w="21600" h="21146" stroke="0" extrusionOk="0">
                    <a:moveTo>
                      <a:pt x="4404" y="-1"/>
                    </a:moveTo>
                    <a:cubicBezTo>
                      <a:pt x="14421" y="2085"/>
                      <a:pt x="21600" y="10914"/>
                      <a:pt x="21600" y="21146"/>
                    </a:cubicBezTo>
                    <a:lnTo>
                      <a:pt x="0" y="21146"/>
                    </a:lnTo>
                    <a:lnTo>
                      <a:pt x="4404" y="-1"/>
                    </a:lnTo>
                    <a:close/>
                  </a:path>
                </a:pathLst>
              </a:custGeom>
              <a:noFill/>
              <a:ln w="19050">
                <a:solidFill>
                  <a:srgbClr val="3333CC"/>
                </a:solidFill>
                <a:round/>
                <a:headEnd type="triangle" w="med" len="med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45" name="Arc 67"/>
              <p:cNvSpPr>
                <a:spLocks/>
              </p:cNvSpPr>
              <p:nvPr/>
            </p:nvSpPr>
            <p:spPr bwMode="auto">
              <a:xfrm>
                <a:off x="3264" y="816"/>
                <a:ext cx="816" cy="1284"/>
              </a:xfrm>
              <a:custGeom>
                <a:avLst/>
                <a:gdLst>
                  <a:gd name="T0" fmla="*/ 0 w 21600"/>
                  <a:gd name="T1" fmla="*/ 0 h 19892"/>
                  <a:gd name="T2" fmla="*/ 0 w 21600"/>
                  <a:gd name="T3" fmla="*/ 0 h 19892"/>
                  <a:gd name="T4" fmla="*/ 0 w 21600"/>
                  <a:gd name="T5" fmla="*/ 0 h 1989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19892" fill="none" extrusionOk="0">
                    <a:moveTo>
                      <a:pt x="8419" y="0"/>
                    </a:moveTo>
                    <a:cubicBezTo>
                      <a:pt x="16409" y="3382"/>
                      <a:pt x="21600" y="11216"/>
                      <a:pt x="21600" y="19892"/>
                    </a:cubicBezTo>
                  </a:path>
                  <a:path w="21600" h="19892" stroke="0" extrusionOk="0">
                    <a:moveTo>
                      <a:pt x="8419" y="0"/>
                    </a:moveTo>
                    <a:cubicBezTo>
                      <a:pt x="16409" y="3382"/>
                      <a:pt x="21600" y="11216"/>
                      <a:pt x="21600" y="19892"/>
                    </a:cubicBezTo>
                    <a:lnTo>
                      <a:pt x="0" y="19892"/>
                    </a:lnTo>
                    <a:lnTo>
                      <a:pt x="8419" y="0"/>
                    </a:lnTo>
                    <a:close/>
                  </a:path>
                </a:pathLst>
              </a:custGeom>
              <a:noFill/>
              <a:ln w="19050">
                <a:solidFill>
                  <a:srgbClr val="3333CC"/>
                </a:solidFill>
                <a:round/>
                <a:headEnd type="triangle" w="med" len="med"/>
                <a:tailEnd type="none" w="sm" len="lg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231" name="Group 80"/>
            <p:cNvGrpSpPr>
              <a:grpSpLocks/>
            </p:cNvGrpSpPr>
            <p:nvPr/>
          </p:nvGrpSpPr>
          <p:grpSpPr bwMode="auto">
            <a:xfrm>
              <a:off x="4165" y="2085"/>
              <a:ext cx="318" cy="1086"/>
              <a:chOff x="4165" y="2085"/>
              <a:chExt cx="318" cy="1086"/>
            </a:xfrm>
          </p:grpSpPr>
          <p:sp>
            <p:nvSpPr>
              <p:cNvPr id="15429" name="Rectangle 69"/>
              <p:cNvSpPr>
                <a:spLocks noChangeArrowheads="1"/>
              </p:cNvSpPr>
              <p:nvPr/>
            </p:nvSpPr>
            <p:spPr bwMode="auto">
              <a:xfrm>
                <a:off x="4183" y="2102"/>
                <a:ext cx="224" cy="1041"/>
              </a:xfrm>
              <a:prstGeom prst="rect">
                <a:avLst/>
              </a:prstGeom>
              <a:gradFill rotWithShape="1">
                <a:gsLst>
                  <a:gs pos="0">
                    <a:srgbClr val="CC0000">
                      <a:gamma/>
                      <a:shade val="46275"/>
                      <a:invGamma/>
                    </a:srgbClr>
                  </a:gs>
                  <a:gs pos="50000">
                    <a:srgbClr val="CC0000">
                      <a:alpha val="69000"/>
                    </a:srgbClr>
                  </a:gs>
                  <a:gs pos="100000">
                    <a:srgbClr val="CC00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9236" name="Text Box 70"/>
              <p:cNvSpPr txBox="1">
                <a:spLocks noChangeArrowheads="1"/>
              </p:cNvSpPr>
              <p:nvPr/>
            </p:nvSpPr>
            <p:spPr bwMode="auto">
              <a:xfrm>
                <a:off x="4165" y="2085"/>
                <a:ext cx="318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100" b="1">
                    <a:solidFill>
                      <a:schemeClr val="bg1"/>
                    </a:solidFill>
                    <a:latin typeface="Times New Roman" pitchFamily="18" charset="0"/>
                  </a:rPr>
                  <a:t>N</a:t>
                </a:r>
              </a:p>
            </p:txBody>
          </p:sp>
          <p:sp>
            <p:nvSpPr>
              <p:cNvPr id="15431" name="Rectangle 71"/>
              <p:cNvSpPr>
                <a:spLocks noChangeArrowheads="1"/>
              </p:cNvSpPr>
              <p:nvPr/>
            </p:nvSpPr>
            <p:spPr bwMode="auto">
              <a:xfrm>
                <a:off x="4183" y="2623"/>
                <a:ext cx="224" cy="520"/>
              </a:xfrm>
              <a:prstGeom prst="rect">
                <a:avLst/>
              </a:prstGeom>
              <a:gradFill rotWithShape="1">
                <a:gsLst>
                  <a:gs pos="0">
                    <a:srgbClr val="0033CC">
                      <a:gamma/>
                      <a:shade val="46275"/>
                      <a:invGamma/>
                    </a:srgbClr>
                  </a:gs>
                  <a:gs pos="50000">
                    <a:srgbClr val="0033CC">
                      <a:alpha val="70000"/>
                    </a:srgbClr>
                  </a:gs>
                  <a:gs pos="100000">
                    <a:srgbClr val="0033CC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9240" name="Text Box 72"/>
              <p:cNvSpPr txBox="1">
                <a:spLocks noChangeArrowheads="1"/>
              </p:cNvSpPr>
              <p:nvPr/>
            </p:nvSpPr>
            <p:spPr bwMode="auto">
              <a:xfrm>
                <a:off x="4183" y="2822"/>
                <a:ext cx="280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100" b="1">
                    <a:solidFill>
                      <a:schemeClr val="bg1"/>
                    </a:solidFill>
                    <a:latin typeface="Times New Roman" pitchFamily="18" charset="0"/>
                  </a:rPr>
                  <a:t>S</a:t>
                </a:r>
              </a:p>
            </p:txBody>
          </p:sp>
        </p:grpSp>
        <p:graphicFrame>
          <p:nvGraphicFramePr>
            <p:cNvPr id="9232" name="Object 73"/>
            <p:cNvGraphicFramePr>
              <a:graphicFrameLocks noChangeAspect="1"/>
            </p:cNvGraphicFramePr>
            <p:nvPr/>
          </p:nvGraphicFramePr>
          <p:xfrm>
            <a:off x="3986" y="935"/>
            <a:ext cx="241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27" name="Equation" r:id="rId15" imgW="215619" imgH="266353" progId="Equation.3">
                    <p:embed/>
                  </p:oleObj>
                </mc:Choice>
                <mc:Fallback>
                  <p:oleObj name="Equation" r:id="rId15" imgW="215619" imgH="266353" progId="Equation.3">
                    <p:embed/>
                    <p:pic>
                      <p:nvPicPr>
                        <p:cNvPr id="0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6" y="935"/>
                          <a:ext cx="241" cy="3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弧形 1"/>
          <p:cNvSpPr/>
          <p:nvPr/>
        </p:nvSpPr>
        <p:spPr>
          <a:xfrm>
            <a:off x="6891897" y="1991066"/>
            <a:ext cx="510851" cy="384231"/>
          </a:xfrm>
          <a:prstGeom prst="arc">
            <a:avLst>
              <a:gd name="adj1" fmla="val 18458488"/>
              <a:gd name="adj2" fmla="val 4655098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6559240" y="1545336"/>
            <a:ext cx="0" cy="582759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5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5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500"/>
                                        <p:tgtEl>
                                          <p:spTgt spid="15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15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5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7-1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7-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场景型模板">
  <a:themeElements>
    <a:clrScheme name="场景型模板 5">
      <a:dk1>
        <a:srgbClr val="000000"/>
      </a:dk1>
      <a:lt1>
        <a:srgbClr val="A9BDA9"/>
      </a:lt1>
      <a:dk2>
        <a:srgbClr val="004C2B"/>
      </a:dk2>
      <a:lt2>
        <a:srgbClr val="578963"/>
      </a:lt2>
      <a:accent1>
        <a:srgbClr val="E1B7B7"/>
      </a:accent1>
      <a:accent2>
        <a:srgbClr val="B3E1B3"/>
      </a:accent2>
      <a:accent3>
        <a:srgbClr val="D1DBD1"/>
      </a:accent3>
      <a:accent4>
        <a:srgbClr val="000000"/>
      </a:accent4>
      <a:accent5>
        <a:srgbClr val="EED8D8"/>
      </a:accent5>
      <a:accent6>
        <a:srgbClr val="A2CCA2"/>
      </a:accent6>
      <a:hlink>
        <a:srgbClr val="0000FF"/>
      </a:hlink>
      <a:folHlink>
        <a:srgbClr val="FF0000"/>
      </a:folHlink>
    </a:clrScheme>
    <a:fontScheme name="场景型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lnDef>
  </a:objectDefaults>
  <a:extraClrSchemeLst>
    <a:extraClrScheme>
      <a:clrScheme name="场景型模板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场景型模板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场景型模板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场景型模板 4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0000FF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场景型模板 5">
        <a:dk1>
          <a:srgbClr val="000000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000000"/>
        </a:accent4>
        <a:accent5>
          <a:srgbClr val="EED8D8"/>
        </a:accent5>
        <a:accent6>
          <a:srgbClr val="A2CCA2"/>
        </a:accent6>
        <a:hlink>
          <a:srgbClr val="0000FF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6_场景型模板">
  <a:themeElements>
    <a:clrScheme name="场景型模板 5">
      <a:dk1>
        <a:srgbClr val="000000"/>
      </a:dk1>
      <a:lt1>
        <a:srgbClr val="A9BDA9"/>
      </a:lt1>
      <a:dk2>
        <a:srgbClr val="004C2B"/>
      </a:dk2>
      <a:lt2>
        <a:srgbClr val="578963"/>
      </a:lt2>
      <a:accent1>
        <a:srgbClr val="E1B7B7"/>
      </a:accent1>
      <a:accent2>
        <a:srgbClr val="B3E1B3"/>
      </a:accent2>
      <a:accent3>
        <a:srgbClr val="D1DBD1"/>
      </a:accent3>
      <a:accent4>
        <a:srgbClr val="000000"/>
      </a:accent4>
      <a:accent5>
        <a:srgbClr val="EED8D8"/>
      </a:accent5>
      <a:accent6>
        <a:srgbClr val="A2CCA2"/>
      </a:accent6>
      <a:hlink>
        <a:srgbClr val="0000FF"/>
      </a:hlink>
      <a:folHlink>
        <a:srgbClr val="FF0000"/>
      </a:folHlink>
    </a:clrScheme>
    <a:fontScheme name="场景型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lnDef>
  </a:objectDefaults>
  <a:extraClrSchemeLst>
    <a:extraClrScheme>
      <a:clrScheme name="场景型模板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场景型模板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场景型模板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场景型模板 4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0000FF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场景型模板 5">
        <a:dk1>
          <a:srgbClr val="000000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000000"/>
        </a:accent4>
        <a:accent5>
          <a:srgbClr val="EED8D8"/>
        </a:accent5>
        <a:accent6>
          <a:srgbClr val="A2CCA2"/>
        </a:accent6>
        <a:hlink>
          <a:srgbClr val="0000FF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7_场景型模板">
  <a:themeElements>
    <a:clrScheme name="场景型模板 5">
      <a:dk1>
        <a:srgbClr val="000000"/>
      </a:dk1>
      <a:lt1>
        <a:srgbClr val="A9BDA9"/>
      </a:lt1>
      <a:dk2>
        <a:srgbClr val="004C2B"/>
      </a:dk2>
      <a:lt2>
        <a:srgbClr val="578963"/>
      </a:lt2>
      <a:accent1>
        <a:srgbClr val="E1B7B7"/>
      </a:accent1>
      <a:accent2>
        <a:srgbClr val="B3E1B3"/>
      </a:accent2>
      <a:accent3>
        <a:srgbClr val="D1DBD1"/>
      </a:accent3>
      <a:accent4>
        <a:srgbClr val="000000"/>
      </a:accent4>
      <a:accent5>
        <a:srgbClr val="EED8D8"/>
      </a:accent5>
      <a:accent6>
        <a:srgbClr val="A2CCA2"/>
      </a:accent6>
      <a:hlink>
        <a:srgbClr val="0000FF"/>
      </a:hlink>
      <a:folHlink>
        <a:srgbClr val="FF0000"/>
      </a:folHlink>
    </a:clrScheme>
    <a:fontScheme name="场景型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lnDef>
  </a:objectDefaults>
  <a:extraClrSchemeLst>
    <a:extraClrScheme>
      <a:clrScheme name="场景型模板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场景型模板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场景型模板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场景型模板 4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0000FF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场景型模板 5">
        <a:dk1>
          <a:srgbClr val="000000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000000"/>
        </a:accent4>
        <a:accent5>
          <a:srgbClr val="EED8D8"/>
        </a:accent5>
        <a:accent6>
          <a:srgbClr val="A2CCA2"/>
        </a:accent6>
        <a:hlink>
          <a:srgbClr val="0000FF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8_场景型模板">
  <a:themeElements>
    <a:clrScheme name="场景型模板 5">
      <a:dk1>
        <a:srgbClr val="000000"/>
      </a:dk1>
      <a:lt1>
        <a:srgbClr val="A9BDA9"/>
      </a:lt1>
      <a:dk2>
        <a:srgbClr val="004C2B"/>
      </a:dk2>
      <a:lt2>
        <a:srgbClr val="578963"/>
      </a:lt2>
      <a:accent1>
        <a:srgbClr val="E1B7B7"/>
      </a:accent1>
      <a:accent2>
        <a:srgbClr val="B3E1B3"/>
      </a:accent2>
      <a:accent3>
        <a:srgbClr val="D1DBD1"/>
      </a:accent3>
      <a:accent4>
        <a:srgbClr val="000000"/>
      </a:accent4>
      <a:accent5>
        <a:srgbClr val="EED8D8"/>
      </a:accent5>
      <a:accent6>
        <a:srgbClr val="A2CCA2"/>
      </a:accent6>
      <a:hlink>
        <a:srgbClr val="0000FF"/>
      </a:hlink>
      <a:folHlink>
        <a:srgbClr val="FF0000"/>
      </a:folHlink>
    </a:clrScheme>
    <a:fontScheme name="场景型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lnDef>
  </a:objectDefaults>
  <a:extraClrSchemeLst>
    <a:extraClrScheme>
      <a:clrScheme name="场景型模板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场景型模板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场景型模板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场景型模板 4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0000FF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场景型模板 5">
        <a:dk1>
          <a:srgbClr val="000000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000000"/>
        </a:accent4>
        <a:accent5>
          <a:srgbClr val="EED8D8"/>
        </a:accent5>
        <a:accent6>
          <a:srgbClr val="A2CCA2"/>
        </a:accent6>
        <a:hlink>
          <a:srgbClr val="0000FF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0000FF"/>
      </a:lt1>
      <a:dk2>
        <a:srgbClr val="FF00FF"/>
      </a:dk2>
      <a:lt2>
        <a:srgbClr val="3333FF"/>
      </a:lt2>
      <a:accent1>
        <a:srgbClr val="99FF99"/>
      </a:accent1>
      <a:accent2>
        <a:srgbClr val="CC66FF"/>
      </a:accent2>
      <a:accent3>
        <a:srgbClr val="AAAAFF"/>
      </a:accent3>
      <a:accent4>
        <a:srgbClr val="000000"/>
      </a:accent4>
      <a:accent5>
        <a:srgbClr val="CAFFCA"/>
      </a:accent5>
      <a:accent6>
        <a:srgbClr val="B95CE7"/>
      </a:accent6>
      <a:hlink>
        <a:srgbClr val="000000"/>
      </a:hlink>
      <a:folHlink>
        <a:srgbClr val="006600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2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</TotalTime>
  <Words>1207</Words>
  <Application>Microsoft Office PowerPoint</Application>
  <PresentationFormat>全屏显示(16:9)</PresentationFormat>
  <Paragraphs>231</Paragraphs>
  <Slides>33</Slides>
  <Notes>3</Notes>
  <HiddenSlides>0</HiddenSlides>
  <MMClips>5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9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57" baseType="lpstr">
      <vt:lpstr>Arial Unicode MS</vt:lpstr>
      <vt:lpstr>Monotype Sorts</vt:lpstr>
      <vt:lpstr>黑体</vt:lpstr>
      <vt:lpstr>楷体_GB2312</vt:lpstr>
      <vt:lpstr>宋体</vt:lpstr>
      <vt:lpstr>Arial</vt:lpstr>
      <vt:lpstr>Book Antiqua</vt:lpstr>
      <vt:lpstr>Calibri</vt:lpstr>
      <vt:lpstr>CommercialScript BT</vt:lpstr>
      <vt:lpstr>Symbol</vt:lpstr>
      <vt:lpstr>Tahoma</vt:lpstr>
      <vt:lpstr>Times New Roman</vt:lpstr>
      <vt:lpstr>Wingdings</vt:lpstr>
      <vt:lpstr>1_默认设计模板</vt:lpstr>
      <vt:lpstr>7-1</vt:lpstr>
      <vt:lpstr>1_7-1</vt:lpstr>
      <vt:lpstr>场景型模板</vt:lpstr>
      <vt:lpstr>6_场景型模板</vt:lpstr>
      <vt:lpstr>7_场景型模板</vt:lpstr>
      <vt:lpstr>8_场景型模板</vt:lpstr>
      <vt:lpstr>默认设计模板</vt:lpstr>
      <vt:lpstr>2_默认设计模板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zyjy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  学  物  理</dc:title>
  <dc:creator>彭青;刘朗</dc:creator>
  <cp:lastModifiedBy>Administrator</cp:lastModifiedBy>
  <cp:revision>321</cp:revision>
  <dcterms:created xsi:type="dcterms:W3CDTF">2005-09-11T15:39:18Z</dcterms:created>
  <dcterms:modified xsi:type="dcterms:W3CDTF">2024-05-14T09:55:18Z</dcterms:modified>
</cp:coreProperties>
</file>